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8" r:id="rId5"/>
    <p:sldId id="349" r:id="rId6"/>
    <p:sldId id="259" r:id="rId7"/>
    <p:sldId id="350" r:id="rId8"/>
    <p:sldId id="281" r:id="rId9"/>
    <p:sldId id="260" r:id="rId10"/>
    <p:sldId id="261" r:id="rId11"/>
    <p:sldId id="262" r:id="rId12"/>
    <p:sldId id="351" r:id="rId13"/>
    <p:sldId id="344" r:id="rId14"/>
    <p:sldId id="343" r:id="rId15"/>
    <p:sldId id="263" r:id="rId16"/>
    <p:sldId id="264" r:id="rId17"/>
    <p:sldId id="346" r:id="rId18"/>
    <p:sldId id="282" r:id="rId19"/>
    <p:sldId id="347" r:id="rId20"/>
    <p:sldId id="265" r:id="rId21"/>
    <p:sldId id="287" r:id="rId22"/>
    <p:sldId id="286" r:id="rId23"/>
    <p:sldId id="283" r:id="rId24"/>
    <p:sldId id="266" r:id="rId25"/>
    <p:sldId id="341" r:id="rId26"/>
    <p:sldId id="342" r:id="rId27"/>
    <p:sldId id="285" r:id="rId28"/>
    <p:sldId id="284" r:id="rId29"/>
    <p:sldId id="267" r:id="rId30"/>
    <p:sldId id="268" r:id="rId31"/>
    <p:sldId id="288" r:id="rId32"/>
    <p:sldId id="270" r:id="rId33"/>
    <p:sldId id="315" r:id="rId34"/>
    <p:sldId id="316" r:id="rId35"/>
    <p:sldId id="345" r:id="rId36"/>
    <p:sldId id="320" r:id="rId37"/>
    <p:sldId id="318" r:id="rId38"/>
    <p:sldId id="319" r:id="rId39"/>
    <p:sldId id="317" r:id="rId40"/>
    <p:sldId id="321" r:id="rId41"/>
    <p:sldId id="322" r:id="rId42"/>
    <p:sldId id="269" r:id="rId43"/>
    <p:sldId id="271" r:id="rId44"/>
    <p:sldId id="272" r:id="rId45"/>
    <p:sldId id="314" r:id="rId46"/>
    <p:sldId id="294" r:id="rId47"/>
    <p:sldId id="289" r:id="rId48"/>
    <p:sldId id="297" r:id="rId49"/>
    <p:sldId id="290" r:id="rId50"/>
    <p:sldId id="292" r:id="rId51"/>
    <p:sldId id="298" r:id="rId52"/>
    <p:sldId id="274" r:id="rId53"/>
    <p:sldId id="291" r:id="rId54"/>
    <p:sldId id="299" r:id="rId55"/>
    <p:sldId id="293" r:id="rId56"/>
    <p:sldId id="295" r:id="rId57"/>
    <p:sldId id="296" r:id="rId58"/>
    <p:sldId id="273" r:id="rId59"/>
    <p:sldId id="300" r:id="rId60"/>
    <p:sldId id="275" r:id="rId61"/>
    <p:sldId id="276" r:id="rId62"/>
    <p:sldId id="277" r:id="rId63"/>
    <p:sldId id="278" r:id="rId64"/>
    <p:sldId id="279" r:id="rId65"/>
    <p:sldId id="280" r:id="rId66"/>
    <p:sldId id="301" r:id="rId67"/>
    <p:sldId id="302" r:id="rId68"/>
    <p:sldId id="303" r:id="rId69"/>
    <p:sldId id="304" r:id="rId70"/>
    <p:sldId id="305" r:id="rId71"/>
    <p:sldId id="309" r:id="rId72"/>
    <p:sldId id="306" r:id="rId73"/>
    <p:sldId id="310" r:id="rId74"/>
    <p:sldId id="307" r:id="rId75"/>
    <p:sldId id="308" r:id="rId76"/>
    <p:sldId id="311" r:id="rId77"/>
    <p:sldId id="312" r:id="rId78"/>
    <p:sldId id="313" r:id="rId79"/>
    <p:sldId id="330" r:id="rId80"/>
    <p:sldId id="331" r:id="rId81"/>
    <p:sldId id="332" r:id="rId82"/>
    <p:sldId id="334" r:id="rId83"/>
    <p:sldId id="323" r:id="rId84"/>
    <p:sldId id="324" r:id="rId85"/>
    <p:sldId id="333" r:id="rId86"/>
    <p:sldId id="335" r:id="rId87"/>
    <p:sldId id="325" r:id="rId88"/>
    <p:sldId id="326" r:id="rId89"/>
    <p:sldId id="337" r:id="rId90"/>
    <p:sldId id="338" r:id="rId91"/>
    <p:sldId id="329" r:id="rId92"/>
    <p:sldId id="328" r:id="rId93"/>
    <p:sldId id="339" r:id="rId94"/>
    <p:sldId id="327" r:id="rId95"/>
    <p:sldId id="340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5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AB7E-5236-656E-11F8-A58420D3D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2E2-A868-3707-DC64-0B6E2B9F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7CB9-7E59-264C-3C46-6CE0B5F8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9DAA-5077-738E-80A6-9E520A9C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F8B7-AB03-EFC9-9741-A845152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4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1858-3A9F-E46D-023F-AD321A0D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276A-0592-30C5-A1D2-C4648C05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85CC-6333-C94D-7144-40B48FD5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D13A-9BCC-FEF0-6522-A8FDF72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C177-A6C1-10A9-0F65-F0976C8F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0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4895E-60E1-74F5-A136-FE84C18AA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48A2B-A4C1-8128-C2DF-0F1BFD98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AE5B-17AD-80A5-E0FA-3CB7E717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0914-1CC0-3747-8F74-75379364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380D-AC88-4447-058E-2D71C3B3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6D2-D300-9B62-61BF-194CDC51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9F7F-F230-7DB3-0241-EF1B50C63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14-6833-1C9F-89E1-87EEA5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81E6-D83C-5052-FDDB-B27F2165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DF59-A90C-84AA-B4E5-3D10129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45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BEF-E799-C056-A28E-F089570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2AF44-98E2-0185-9475-CEF53A95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70CC-B00F-841A-F47C-23186156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D697-541D-475D-6F9A-B7C1C832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7727-340E-995C-B8ED-BFC242A9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5F87-2AC2-D8D3-5A8A-8CC8B1B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35D6-D307-9680-B1E1-7DC11E28B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0C86A-ED44-EF92-7E48-295A4A69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B37D-E6AC-EE4D-1AB7-8F88054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7049-0352-090A-1987-C175341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E6D6-99DB-0318-D61E-440EECB0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0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7AC6-8C34-BE2C-4328-0E7508C9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27BE-B4EB-6AF1-BD56-4D881470C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E40E6-CA7C-CC38-1C8D-2135B5FA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F49FE-1DEA-68F2-69D2-57099F0E3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C4505-8160-8A1B-C392-E2AEBF03A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3AF78-267B-A8BC-B674-F6E1C5BF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72942-0E66-0B80-B1DD-8AF70C44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B4A7-BFC8-1E13-D439-44F1A61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A0E-BAB9-DFA4-C48C-8E1EA59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26F97-9B8D-8FEF-07D2-EAD8B0A9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5E368-C266-E0FC-458A-3A92CF5B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D7166-1FA1-6DFC-0FA6-E2519B05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A394B-6094-1CB2-2185-C197609B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CB707-54FE-CDE3-FF88-0122E2FF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281F6-FF93-BDD6-1DEE-0E9E3E4C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1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FA8D-405A-E4E0-ED92-F7B64A43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B578-3D1C-0337-C049-24F66B8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3FDCD-D7B9-59A7-6DE3-A83DF69D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CBCD-072B-2E46-BC8E-E365D0A0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4D08-B275-F8F5-E1D2-0641201B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6454-DE90-EEE5-5EEF-ED51705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8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D140-9DC0-E046-6132-9F1DFA14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2F25A-7303-F31C-178C-C0A64E1F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0A55-7ECF-EB9C-4751-9EBB170F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6EAB5-DBA7-7D3C-0139-14F98247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57B8-7CD3-BD4F-0722-BAAF3CAE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B73A-FDE9-4BBB-8515-54E67F7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4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EF6B0-2AE3-702F-5F99-C4DE29C5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5E67-354C-E063-2AC8-23F85DCE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3F2C-5DEA-9D16-F968-AFA52C120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ABCC1-F78E-4FD9-8726-E721F20EF30D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C803F-5215-9133-AC1A-0BD677038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44-C371-E95E-43C5-614406D40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1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cdarlint/winuti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local-di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getting-started.html#creating-dataset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ium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42E3-9F5D-0FF0-4903-E7E7D1E7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Big Data – Spark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Hands-On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77904-2188-8049-BB3F-1D0FDBAAD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663" y="5890333"/>
            <a:ext cx="9144000" cy="503808"/>
          </a:xfrm>
        </p:spPr>
        <p:txBody>
          <a:bodyPr>
            <a:normAutofit/>
          </a:bodyPr>
          <a:lstStyle/>
          <a:p>
            <a:r>
              <a:rPr lang="fr-FR" sz="2000" dirty="0"/>
              <a:t>Arnaud </a:t>
            </a:r>
            <a:r>
              <a:rPr lang="fr-FR" sz="2000" dirty="0" err="1"/>
              <a:t>Nauwynck</a:t>
            </a:r>
            <a:r>
              <a:rPr lang="fr-FR" sz="2000" dirty="0"/>
              <a:t>  - Sept 2023</a:t>
            </a:r>
          </a:p>
        </p:txBody>
      </p:sp>
    </p:spTree>
    <p:extLst>
      <p:ext uri="{BB962C8B-B14F-4D97-AF65-F5344CB8AC3E}">
        <p14:creationId xmlns:p14="http://schemas.microsoft.com/office/powerpoint/2010/main" val="216749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05"/>
            <a:ext cx="10515600" cy="11696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on Windows </a:t>
            </a:r>
            <a:r>
              <a:rPr lang="fr-FR" dirty="0" err="1"/>
              <a:t>only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Download « </a:t>
            </a:r>
            <a:r>
              <a:rPr lang="fr-FR" dirty="0" err="1"/>
              <a:t>WinUtils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CEE0D-C0FC-B091-C0BA-B736880C61A3}"/>
              </a:ext>
            </a:extLst>
          </p:cNvPr>
          <p:cNvSpPr txBox="1"/>
          <p:nvPr/>
        </p:nvSpPr>
        <p:spPr>
          <a:xfrm>
            <a:off x="5102372" y="3590267"/>
            <a:ext cx="556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2"/>
              </a:rPr>
              <a:t>https://github.com/cdarlint/winutils</a:t>
            </a:r>
            <a:r>
              <a:rPr lang="fr-FR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6DAA1-4B91-8F36-A4F7-22560137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43" y="4208249"/>
            <a:ext cx="8188171" cy="2316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4CC02-41CE-478E-E14E-8DD5BA05B5A3}"/>
              </a:ext>
            </a:extLst>
          </p:cNvPr>
          <p:cNvSpPr txBox="1"/>
          <p:nvPr/>
        </p:nvSpPr>
        <p:spPr>
          <a:xfrm>
            <a:off x="627797" y="3746584"/>
            <a:ext cx="2697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ELSE (more </a:t>
            </a:r>
            <a:r>
              <a:rPr lang="fr-FR" dirty="0" err="1"/>
              <a:t>difficult</a:t>
            </a:r>
            <a:r>
              <a:rPr lang="fr-FR" dirty="0"/>
              <a:t>)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 to copy </a:t>
            </a:r>
          </a:p>
          <a:p>
            <a:r>
              <a:rPr lang="fr-FR" dirty="0"/>
              <a:t>        </a:t>
            </a:r>
            <a:r>
              <a:rPr lang="fr-FR" dirty="0" err="1"/>
              <a:t>from</a:t>
            </a:r>
            <a:r>
              <a:rPr lang="fr-FR" dirty="0"/>
              <a:t> Source </a:t>
            </a:r>
            <a:r>
              <a:rPr lang="fr-FR" dirty="0" err="1"/>
              <a:t>directly</a:t>
            </a:r>
            <a:endParaRPr lang="fr-FR" dirty="0"/>
          </a:p>
          <a:p>
            <a:endParaRPr lang="fr-FR" dirty="0"/>
          </a:p>
          <a:p>
            <a:r>
              <a:rPr lang="fr-FR" dirty="0"/>
              <a:t>..  Cf 2 Files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069B-C392-128E-C15F-CF77DF10D4A5}"/>
              </a:ext>
            </a:extLst>
          </p:cNvPr>
          <p:cNvSpPr txBox="1"/>
          <p:nvPr/>
        </p:nvSpPr>
        <p:spPr>
          <a:xfrm>
            <a:off x="1880447" y="2080368"/>
            <a:ext cx="694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copying</a:t>
            </a:r>
            <a:r>
              <a:rPr lang="fr-FR" sz="2400" dirty="0"/>
              <a:t> 2 files =&gt; </a:t>
            </a:r>
            <a:r>
              <a:rPr lang="fr-FR" sz="2400" b="1" dirty="0" err="1"/>
              <a:t>from</a:t>
            </a:r>
            <a:r>
              <a:rPr lang="fr-FR" sz="2400" b="1" dirty="0"/>
              <a:t> DVO &gt; Course Spark &gt;  « TD1 »</a:t>
            </a:r>
          </a:p>
          <a:p>
            <a:r>
              <a:rPr lang="fr-FR" sz="2400" b="1" dirty="0"/>
              <a:t>  hadoop.dll + winutils.exe   in  </a:t>
            </a:r>
            <a:r>
              <a:rPr lang="fr-FR" sz="2400" b="1" dirty="0" err="1"/>
              <a:t>your</a:t>
            </a:r>
            <a:r>
              <a:rPr lang="fr-FR" sz="2400" b="1" dirty="0"/>
              <a:t> Spark\bin</a:t>
            </a:r>
          </a:p>
        </p:txBody>
      </p:sp>
    </p:spTree>
    <p:extLst>
      <p:ext uri="{BB962C8B-B14F-4D97-AF65-F5344CB8AC3E}">
        <p14:creationId xmlns:p14="http://schemas.microsoft.com/office/powerpoint/2010/main" val="140083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4… Copy winutils.exe, hadoop.dll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you</a:t>
            </a:r>
            <a:r>
              <a:rPr lang="fr-FR" dirty="0"/>
              <a:t> Spark  \bin\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BD83-EE4F-3489-74BF-6D820C3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0" y="2470354"/>
            <a:ext cx="7304137" cy="4195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6AAD14-2157-0353-D662-55D728F38178}"/>
              </a:ext>
            </a:extLst>
          </p:cNvPr>
          <p:cNvSpPr/>
          <p:nvPr/>
        </p:nvSpPr>
        <p:spPr>
          <a:xfrm>
            <a:off x="3671889" y="3695010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6F85F-B5CF-F5EC-4D92-5C4DE74134A0}"/>
              </a:ext>
            </a:extLst>
          </p:cNvPr>
          <p:cNvSpPr/>
          <p:nvPr/>
        </p:nvSpPr>
        <p:spPr>
          <a:xfrm>
            <a:off x="3671889" y="5673811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2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617-D56B-D19D-7589-BF1B40C2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Copied</a:t>
            </a:r>
            <a:r>
              <a:rPr lang="fr-FR" dirty="0"/>
              <a:t> 2 Files in  </a:t>
            </a:r>
            <a:r>
              <a:rPr lang="fr-FR" dirty="0" err="1"/>
              <a:t>spark</a:t>
            </a:r>
            <a:r>
              <a:rPr lang="fr-FR" dirty="0"/>
              <a:t>…. \bin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B53-EF67-E098-A99C-A1A776EB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69" y="1410269"/>
            <a:ext cx="5314666" cy="53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8ECC-8C90-875F-9124-6472E03F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56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5-a/ … </a:t>
            </a:r>
            <a:r>
              <a:rPr lang="fr-FR" b="1" dirty="0" err="1"/>
              <a:t>optionnal</a:t>
            </a:r>
            <a:r>
              <a:rPr lang="fr-FR" b="1" dirty="0"/>
              <a:t> …</a:t>
            </a:r>
            <a:br>
              <a:rPr lang="fr-FR" b="1" dirty="0"/>
            </a:br>
            <a:r>
              <a:rPr lang="fr-FR" b="1" dirty="0"/>
              <a:t>( </a:t>
            </a:r>
            <a:r>
              <a:rPr lang="fr-FR" dirty="0"/>
              <a:t>… for more possible </a:t>
            </a:r>
            <a:r>
              <a:rPr lang="fr-FR" dirty="0" err="1"/>
              <a:t>customization</a:t>
            </a:r>
            <a:r>
              <a:rPr lang="fr-FR" dirty="0"/>
              <a:t> on Hadoop configuration files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D09F4-59A0-2D56-191D-C8B1383BB38A}"/>
              </a:ext>
            </a:extLst>
          </p:cNvPr>
          <p:cNvSpPr txBox="1"/>
          <p:nvPr/>
        </p:nvSpPr>
        <p:spPr>
          <a:xfrm>
            <a:off x="2774271" y="2454675"/>
            <a:ext cx="8533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Download Hadoop </a:t>
            </a:r>
            <a:r>
              <a:rPr lang="fr-FR" dirty="0" err="1"/>
              <a:t>separatly</a:t>
            </a:r>
            <a:r>
              <a:rPr lang="fr-FR" dirty="0"/>
              <a:t> !!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endParaRPr lang="fr-FR" dirty="0"/>
          </a:p>
          <a:p>
            <a:r>
              <a:rPr lang="fr-FR" dirty="0"/>
              <a:t>AND   Re-download </a:t>
            </a:r>
            <a:r>
              <a:rPr lang="fr-FR" dirty="0" err="1"/>
              <a:t>spark</a:t>
            </a:r>
            <a:r>
              <a:rPr lang="fr-FR" dirty="0"/>
              <a:t>, </a:t>
            </a:r>
            <a:r>
              <a:rPr lang="fr-FR" dirty="0" err="1"/>
              <a:t>choose</a:t>
            </a:r>
            <a:r>
              <a:rPr lang="fr-FR" dirty="0"/>
              <a:t> package type = « </a:t>
            </a:r>
            <a:r>
              <a:rPr lang="fr-FR" dirty="0" err="1"/>
              <a:t>with</a:t>
            </a:r>
            <a:r>
              <a:rPr lang="fr-FR" dirty="0"/>
              <a:t> user-</a:t>
            </a:r>
            <a:r>
              <a:rPr lang="fr-FR" dirty="0" err="1"/>
              <a:t>provided</a:t>
            </a:r>
            <a:r>
              <a:rPr lang="fr-FR" dirty="0"/>
              <a:t> Apache Hadoop »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CEC9F-6876-AD93-EFA0-28E5CF7A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38" y="3614591"/>
            <a:ext cx="6885267" cy="2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C0B2-2075-376A-B5BB-F5B77AC9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5-b/ … </a:t>
            </a:r>
            <a:r>
              <a:rPr lang="fr-FR" dirty="0" err="1"/>
              <a:t>optionnal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/>
              <a:t>Download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FAFE-8B8E-CD6C-3CB0-4F464EE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3" y="3184902"/>
            <a:ext cx="9754445" cy="3391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EEA5-E489-4D9A-D48C-FBB78CEB4DDC}"/>
              </a:ext>
            </a:extLst>
          </p:cNvPr>
          <p:cNvSpPr txBox="1"/>
          <p:nvPr/>
        </p:nvSpPr>
        <p:spPr>
          <a:xfrm>
            <a:off x="2111800" y="2175029"/>
            <a:ext cx="796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https://hadoop.apache.org/releases.html</a:t>
            </a:r>
          </a:p>
        </p:txBody>
      </p:sp>
    </p:spTree>
    <p:extLst>
      <p:ext uri="{BB962C8B-B14F-4D97-AF65-F5344CB8AC3E}">
        <p14:creationId xmlns:p14="http://schemas.microsoft.com/office/powerpoint/2010/main" val="177903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3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: Configure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7DE36-DBEF-416A-E53F-4B23026FF348}"/>
              </a:ext>
            </a:extLst>
          </p:cNvPr>
          <p:cNvSpPr txBox="1"/>
          <p:nvPr/>
        </p:nvSpPr>
        <p:spPr>
          <a:xfrm>
            <a:off x="1129506" y="2195711"/>
            <a:ext cx="89838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Either</a:t>
            </a:r>
            <a:r>
              <a:rPr lang="fr-FR" sz="2800" dirty="0"/>
              <a:t> </a:t>
            </a:r>
            <a:r>
              <a:rPr lang="fr-FR" sz="2800" dirty="0" err="1"/>
              <a:t>save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as    « c:\apps\setenv-spark-3.xxx.cmd »</a:t>
            </a:r>
          </a:p>
          <a:p>
            <a:r>
              <a:rPr lang="fr-FR" sz="2800" dirty="0"/>
              <a:t>This file as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</a:t>
            </a:r>
            <a:r>
              <a:rPr lang="fr-FR" sz="2800" dirty="0" err="1"/>
              <a:t>you</a:t>
            </a:r>
            <a:r>
              <a:rPr lang="fr-FR" sz="2800" dirty="0"/>
              <a:t> start a terminal ! 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typicall</a:t>
            </a:r>
            <a:r>
              <a:rPr lang="fr-FR" sz="2800" dirty="0"/>
              <a:t> in « .</a:t>
            </a:r>
            <a:r>
              <a:rPr lang="fr-FR" sz="2800" dirty="0" err="1"/>
              <a:t>bashrc</a:t>
            </a:r>
            <a:r>
              <a:rPr lang="fr-FR" sz="2800" dirty="0"/>
              <a:t> » for </a:t>
            </a:r>
            <a:r>
              <a:rPr lang="fr-FR" sz="2800" dirty="0" err="1"/>
              <a:t>bash</a:t>
            </a:r>
            <a:r>
              <a:rPr lang="fr-FR" sz="2800" dirty="0"/>
              <a:t> </a:t>
            </a:r>
            <a:r>
              <a:rPr lang="fr-FR" sz="2800" dirty="0" err="1"/>
              <a:t>shell</a:t>
            </a:r>
            <a:r>
              <a:rPr lang="fr-FR" sz="2800" dirty="0"/>
              <a:t>  or  conf in </a:t>
            </a:r>
            <a:r>
              <a:rPr lang="fr-FR" sz="2800" dirty="0" err="1"/>
              <a:t>Cmder</a:t>
            </a:r>
            <a:r>
              <a:rPr lang="fr-FR" sz="2800" dirty="0"/>
              <a:t> )</a:t>
            </a:r>
            <a:br>
              <a:rPr lang="fr-FR" sz="2800" dirty="0"/>
            </a:b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OR</a:t>
            </a:r>
            <a:r>
              <a:rPr lang="fr-FR" sz="2800" dirty="0"/>
              <a:t> </a:t>
            </a:r>
            <a:r>
              <a:rPr lang="fr-FR" sz="2800" dirty="0" err="1"/>
              <a:t>copy&amp;paste</a:t>
            </a:r>
            <a:r>
              <a:rPr lang="fr-FR" sz="2800" dirty="0"/>
              <a:t> all vars </a:t>
            </a:r>
            <a:br>
              <a:rPr lang="fr-FR" sz="2800" dirty="0"/>
            </a:br>
            <a:r>
              <a:rPr lang="fr-FR" sz="2800" dirty="0"/>
              <a:t>  to Edit </a:t>
            </a:r>
            <a:r>
              <a:rPr lang="fr-FR" sz="2800" dirty="0" err="1"/>
              <a:t>your</a:t>
            </a:r>
            <a:r>
              <a:rPr lang="fr-FR" sz="2800" dirty="0"/>
              <a:t> Windows System</a:t>
            </a:r>
            <a:br>
              <a:rPr lang="fr-FR" sz="2800" dirty="0"/>
            </a:br>
            <a:r>
              <a:rPr lang="fr-FR" sz="2800" dirty="0"/>
              <a:t>  </a:t>
            </a:r>
            <a:r>
              <a:rPr lang="fr-FR" sz="2800" dirty="0" err="1"/>
              <a:t>Environment</a:t>
            </a:r>
            <a:r>
              <a:rPr lang="fr-FR" sz="2800" dirty="0"/>
              <a:t> Variables !!!</a:t>
            </a:r>
          </a:p>
          <a:p>
            <a:endParaRPr lang="fr-F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E7B4-2CC5-AC37-52F0-5F38457D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8" y="3690887"/>
            <a:ext cx="2538159" cy="29241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84650-9184-7285-5657-77B4C856F2A1}"/>
              </a:ext>
            </a:extLst>
          </p:cNvPr>
          <p:cNvSpPr/>
          <p:nvPr/>
        </p:nvSpPr>
        <p:spPr>
          <a:xfrm>
            <a:off x="7407735" y="5873808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7E704-7F86-A6C3-47EB-3C5260705187}"/>
              </a:ext>
            </a:extLst>
          </p:cNvPr>
          <p:cNvSpPr/>
          <p:nvPr/>
        </p:nvSpPr>
        <p:spPr>
          <a:xfrm>
            <a:off x="3594179" y="2298715"/>
            <a:ext cx="5803090" cy="3861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69FD6-2548-FB3F-3790-2F085EB0DF1E}"/>
              </a:ext>
            </a:extLst>
          </p:cNvPr>
          <p:cNvSpPr txBox="1"/>
          <p:nvPr/>
        </p:nvSpPr>
        <p:spPr>
          <a:xfrm>
            <a:off x="518615" y="1536284"/>
            <a:ext cx="9042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file for DVO &gt; Course Spark &gt; TD1 &gt;    File  « setenv-**.cmd »</a:t>
            </a:r>
          </a:p>
        </p:txBody>
      </p:sp>
    </p:spTree>
    <p:extLst>
      <p:ext uri="{BB962C8B-B14F-4D97-AF65-F5344CB8AC3E}">
        <p14:creationId xmlns:p14="http://schemas.microsoft.com/office/powerpoint/2010/main" val="309903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42" y="8936"/>
            <a:ext cx="10515600" cy="175663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set JAVA_HOME , PATH, </a:t>
            </a:r>
            <a:br>
              <a:rPr lang="fr-FR" dirty="0"/>
            </a:br>
            <a:r>
              <a:rPr lang="fr-FR" dirty="0"/>
              <a:t>SPARK_HOME, SPARK_SCALA_VERSION</a:t>
            </a:r>
            <a:br>
              <a:rPr lang="fr-FR" dirty="0"/>
            </a:br>
            <a:r>
              <a:rPr lang="fr-FR" dirty="0"/>
              <a:t>HADOOP_HOME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37AC9-4D59-1F92-F942-2296ABB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67" y="2612474"/>
            <a:ext cx="7899465" cy="4009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1FBC7-7216-A9D7-2374-A5BAA4A7B723}"/>
              </a:ext>
            </a:extLst>
          </p:cNvPr>
          <p:cNvSpPr txBox="1"/>
          <p:nvPr/>
        </p:nvSpPr>
        <p:spPr>
          <a:xfrm>
            <a:off x="336646" y="1911794"/>
            <a:ext cx="853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OLD </a:t>
            </a:r>
            <a:r>
              <a:rPr lang="fr-FR" dirty="0" err="1"/>
              <a:t>screenshot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3.3.0 !!!!</a:t>
            </a:r>
          </a:p>
          <a:p>
            <a:r>
              <a:rPr lang="fr-FR" dirty="0"/>
              <a:t>=&gt; </a:t>
            </a:r>
            <a:r>
              <a:rPr lang="fr-FR" dirty="0" err="1"/>
              <a:t>Adapt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  3.4.0  …. In </a:t>
            </a:r>
            <a:r>
              <a:rPr lang="fr-FR" dirty="0" err="1"/>
              <a:t>particular</a:t>
            </a:r>
            <a:r>
              <a:rPr lang="fr-FR" dirty="0"/>
              <a:t> check upgrade to SPARK_SCALA_VERSION=2.13</a:t>
            </a:r>
          </a:p>
        </p:txBody>
      </p:sp>
    </p:spTree>
    <p:extLst>
      <p:ext uri="{BB962C8B-B14F-4D97-AF65-F5344CB8AC3E}">
        <p14:creationId xmlns:p14="http://schemas.microsoft.com/office/powerpoint/2010/main" val="151144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5374-20F2-0610-8AB1-D25697CD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6601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-env.{</a:t>
            </a:r>
            <a:r>
              <a:rPr lang="fr-FR" dirty="0" err="1"/>
              <a:t>sh|cmd</a:t>
            </a:r>
            <a:r>
              <a:rPr lang="fr-FR" dirty="0"/>
              <a:t>} </a:t>
            </a:r>
            <a:br>
              <a:rPr lang="fr-FR" dirty="0"/>
            </a:br>
            <a:r>
              <a:rPr lang="fr-FR" dirty="0"/>
              <a:t>SPARK_DIST_CLASSPATH=$( </a:t>
            </a:r>
            <a:r>
              <a:rPr lang="fr-FR" dirty="0" err="1"/>
              <a:t>hadoop</a:t>
            </a:r>
            <a:r>
              <a:rPr lang="fr-FR" dirty="0"/>
              <a:t> classpath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5043-2453-ECCD-5B5E-655A271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717"/>
            <a:ext cx="12192000" cy="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" y="178695"/>
            <a:ext cx="12011487" cy="178658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HADOOP_HOME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recommended</a:t>
            </a:r>
            <a:r>
              <a:rPr lang="fr-FR" dirty="0"/>
              <a:t> for fine-</a:t>
            </a:r>
            <a:r>
              <a:rPr lang="fr-FR" dirty="0" err="1"/>
              <a:t>grained</a:t>
            </a:r>
            <a:r>
              <a:rPr lang="fr-FR" dirty="0"/>
              <a:t> configuration / versions)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949F-408F-D6B4-8FFF-7A71EE41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354304"/>
            <a:ext cx="10638469" cy="43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3F3-4C34-4803-654B-9E114E46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… </a:t>
            </a:r>
            <a:r>
              <a:rPr lang="fr-FR" dirty="0" err="1"/>
              <a:t>Error</a:t>
            </a:r>
            <a:r>
              <a:rPr lang="fr-FR" dirty="0"/>
              <a:t> if </a:t>
            </a:r>
            <a:r>
              <a:rPr lang="fr-FR" dirty="0" err="1"/>
              <a:t>forgetting</a:t>
            </a:r>
            <a:r>
              <a:rPr lang="fr-FR" dirty="0"/>
              <a:t> SPARK_DIST_CLASSPATH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B690-42B9-9B4E-6E9B-58AE5F9E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02" y="1948195"/>
            <a:ext cx="7392041" cy="5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F3598-FC0C-528C-6402-30CFB9782BD6}"/>
              </a:ext>
            </a:extLst>
          </p:cNvPr>
          <p:cNvSpPr txBox="1"/>
          <p:nvPr/>
        </p:nvSpPr>
        <p:spPr>
          <a:xfrm>
            <a:off x="657081" y="2931282"/>
            <a:ext cx="74525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Detailed</a:t>
            </a:r>
            <a:r>
              <a:rPr lang="fr-FR" dirty="0"/>
              <a:t>!!!   … </a:t>
            </a:r>
            <a:r>
              <a:rPr lang="fr-FR" dirty="0" err="1"/>
              <a:t>Internally</a:t>
            </a:r>
            <a:r>
              <a:rPr lang="fr-FR" dirty="0"/>
              <a:t>  </a:t>
            </a:r>
            <a:r>
              <a:rPr lang="fr-FR" dirty="0" err="1"/>
              <a:t>spark-shell</a:t>
            </a:r>
            <a:r>
              <a:rPr lang="fr-FR" dirty="0"/>
              <a:t> expand to command =&gt;</a:t>
            </a:r>
          </a:p>
          <a:p>
            <a:endParaRPr lang="fr-FR" dirty="0"/>
          </a:p>
          <a:p>
            <a:r>
              <a:rPr lang="fr-FR" dirty="0"/>
              <a:t>C:\apps\jdk\jdk-17.0.1.12\bin\java </a:t>
            </a:r>
          </a:p>
          <a:p>
            <a:r>
              <a:rPr lang="fr-FR" dirty="0"/>
              <a:t>-</a:t>
            </a:r>
            <a:r>
              <a:rPr lang="fr-FR" dirty="0" err="1"/>
              <a:t>cp</a:t>
            </a:r>
            <a:r>
              <a:rPr lang="fr-FR" dirty="0"/>
              <a:t> "C:\apps\hadoop\spark-3.3.0\bin\..\conf\;C:\apps\hadoop\spark-3.3.0\jars\*;C:\apps\hadoop\conf-localfs" </a:t>
            </a:r>
          </a:p>
          <a:p>
            <a:r>
              <a:rPr lang="fr-FR" dirty="0"/>
              <a:t>"-</a:t>
            </a:r>
            <a:r>
              <a:rPr lang="fr-FR" dirty="0" err="1"/>
              <a:t>Dscala.usejavacp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-Xmx1g -XX:+</a:t>
            </a:r>
            <a:r>
              <a:rPr lang="fr-FR" dirty="0" err="1"/>
              <a:t>IgnoreUnrecognizedVMOptions</a:t>
            </a:r>
            <a:r>
              <a:rPr lang="fr-FR" dirty="0"/>
              <a:t> </a:t>
            </a:r>
          </a:p>
          <a:p>
            <a:r>
              <a:rPr lang="fr-FR" dirty="0"/>
              <a:t>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/sun.security.krb5=ALL-UNNAMED" </a:t>
            </a:r>
          </a:p>
          <a:p>
            <a:r>
              <a:rPr lang="fr-FR" dirty="0" err="1"/>
              <a:t>org.apache.spark.deploy.SparkSubmit</a:t>
            </a:r>
            <a:r>
              <a:rPr lang="fr-FR" dirty="0"/>
              <a:t> </a:t>
            </a:r>
          </a:p>
          <a:p>
            <a:r>
              <a:rPr lang="fr-FR" dirty="0"/>
              <a:t>--class </a:t>
            </a:r>
            <a:r>
              <a:rPr lang="fr-FR" dirty="0" err="1"/>
              <a:t>org.apache.spark.repl.Main</a:t>
            </a:r>
            <a:r>
              <a:rPr lang="fr-FR" dirty="0"/>
              <a:t> --</a:t>
            </a:r>
            <a:r>
              <a:rPr lang="fr-FR" dirty="0" err="1"/>
              <a:t>name</a:t>
            </a:r>
            <a:r>
              <a:rPr lang="fr-FR" dirty="0"/>
              <a:t> "Spark </a:t>
            </a:r>
            <a:r>
              <a:rPr lang="fr-FR" dirty="0" err="1"/>
              <a:t>shell</a:t>
            </a:r>
            <a:r>
              <a:rPr lang="fr-FR" dirty="0"/>
              <a:t>" </a:t>
            </a:r>
            <a:r>
              <a:rPr lang="fr-FR" dirty="0" err="1"/>
              <a:t>spark-shell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91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89022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Exercises</a:t>
            </a:r>
            <a:r>
              <a:rPr lang="fr-FR" sz="2400" dirty="0"/>
              <a:t> 1,2,..16 :  … to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6218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7: </a:t>
            </a:r>
            <a:r>
              <a:rPr lang="fr-FR" dirty="0" err="1"/>
              <a:t>Sanity</a:t>
            </a:r>
            <a:r>
              <a:rPr lang="fr-FR" dirty="0"/>
              <a:t> Checks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DC42-258A-ECD6-4430-AE8BAD9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54767"/>
            <a:ext cx="7669876" cy="4224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6A855-407F-7C96-0C79-E4A28F989062}"/>
              </a:ext>
            </a:extLst>
          </p:cNvPr>
          <p:cNvSpPr txBox="1"/>
          <p:nvPr/>
        </p:nvSpPr>
        <p:spPr>
          <a:xfrm>
            <a:off x="177338" y="2255520"/>
            <a:ext cx="404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Windows &gt; cmd</a:t>
            </a:r>
            <a:br>
              <a:rPr lang="fr-FR" sz="3200" dirty="0"/>
            </a:br>
            <a:r>
              <a:rPr lang="fr-FR" sz="3200" dirty="0"/>
              <a:t>cd &lt;</a:t>
            </a:r>
            <a:r>
              <a:rPr lang="fr-FR" sz="3200" dirty="0" err="1"/>
              <a:t>yourdir</a:t>
            </a:r>
            <a:r>
              <a:rPr lang="fr-FR" sz="3200" dirty="0"/>
              <a:t>&gt;</a:t>
            </a:r>
          </a:p>
          <a:p>
            <a:r>
              <a:rPr lang="fr-FR" sz="3200" dirty="0"/>
              <a:t>call &lt;</a:t>
            </a:r>
            <a:r>
              <a:rPr lang="fr-FR" sz="3200" dirty="0" err="1"/>
              <a:t>your-setenv</a:t>
            </a:r>
            <a:r>
              <a:rPr lang="fr-FR" sz="3200" dirty="0"/>
              <a:t>&gt;.cmd</a:t>
            </a:r>
          </a:p>
        </p:txBody>
      </p:sp>
    </p:spTree>
    <p:extLst>
      <p:ext uri="{BB962C8B-B14F-4D97-AF65-F5344CB8AC3E}">
        <p14:creationId xmlns:p14="http://schemas.microsoft.com/office/powerpoint/2010/main" val="4257092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C42D-BEF9-358D-B94B-6405B08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1ADE1-DACE-4DE8-E4FA-61E0FDAB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57" y="1478068"/>
            <a:ext cx="886663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12D9-EC40-1003-6051-6EAC9761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</a:t>
            </a:r>
            <a:r>
              <a:rPr lang="fr-FR" dirty="0" err="1"/>
              <a:t>WinUtils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713E-2224-F98F-F371-3BE410B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0" y="1596872"/>
            <a:ext cx="885901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9D31-B5B3-B8EA-B830-AAEE76F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824"/>
          </a:xfrm>
        </p:spPr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 « </a:t>
            </a:r>
            <a:r>
              <a:rPr lang="fr-FR" dirty="0" err="1"/>
              <a:t>spark-shell</a:t>
            </a:r>
            <a:r>
              <a:rPr lang="fr-FR" dirty="0"/>
              <a:t> --version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5174F-1ACE-BA72-C025-8E51CAC5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72" y="1690688"/>
            <a:ext cx="8801863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18143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and custom user-</a:t>
            </a:r>
            <a:r>
              <a:rPr lang="fr-FR" dirty="0" err="1"/>
              <a:t>defined</a:t>
            </a:r>
            <a:r>
              <a:rPr lang="fr-FR" dirty="0"/>
              <a:t> Hadoop?</a:t>
            </a:r>
            <a:br>
              <a:rPr lang="fr-FR" dirty="0"/>
            </a:br>
            <a:r>
              <a:rPr lang="fr-FR" dirty="0"/>
              <a:t>.. More </a:t>
            </a:r>
            <a:r>
              <a:rPr lang="fr-FR" dirty="0" err="1"/>
              <a:t>difficult</a:t>
            </a:r>
            <a:br>
              <a:rPr lang="fr-FR" dirty="0"/>
            </a:b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JDK8 … but ok </a:t>
            </a:r>
            <a:r>
              <a:rPr lang="fr-FR" dirty="0" err="1"/>
              <a:t>when</a:t>
            </a:r>
            <a:r>
              <a:rPr lang="fr-FR" dirty="0"/>
              <a:t> JDK17 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56D18-894E-5F4B-81BA-7BBA32DA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35" y="1959755"/>
            <a:ext cx="7151990" cy="483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A7DD6-DBE7-6471-73D1-71E33EDC4139}"/>
              </a:ext>
            </a:extLst>
          </p:cNvPr>
          <p:cNvSpPr txBox="1"/>
          <p:nvPr/>
        </p:nvSpPr>
        <p:spPr>
          <a:xfrm>
            <a:off x="275961" y="2508937"/>
            <a:ext cx="36752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Naively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endParaRPr lang="fr-FR" sz="2800" dirty="0"/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hadoop</a:t>
            </a:r>
            <a:r>
              <a:rPr lang="fr-FR" sz="2800" dirty="0"/>
              <a:t> jars</a:t>
            </a:r>
          </a:p>
          <a:p>
            <a:r>
              <a:rPr lang="fr-FR" sz="2800" dirty="0"/>
              <a:t>in </a:t>
            </a:r>
            <a:r>
              <a:rPr lang="fr-FR" sz="2800" dirty="0" err="1"/>
              <a:t>spark</a:t>
            </a:r>
            <a:r>
              <a:rPr lang="fr-FR" sz="2800" dirty="0"/>
              <a:t> classpath ?!</a:t>
            </a:r>
          </a:p>
          <a:p>
            <a:r>
              <a:rPr lang="fr-FR" sz="2800" dirty="0"/>
              <a:t>… NOT </a:t>
            </a:r>
            <a:r>
              <a:rPr lang="fr-FR" sz="2800" dirty="0" err="1"/>
              <a:t>Only</a:t>
            </a:r>
            <a:r>
              <a:rPr lang="fr-FR" sz="2800" dirty="0"/>
              <a:t> !!</a:t>
            </a:r>
          </a:p>
          <a:p>
            <a:endParaRPr lang="fr-FR" sz="2800" dirty="0"/>
          </a:p>
          <a:p>
            <a:r>
              <a:rPr lang="fr-FR" sz="2800" dirty="0"/>
              <a:t>Root cause </a:t>
            </a:r>
          </a:p>
          <a:p>
            <a:r>
              <a:rPr lang="fr-FR" sz="2800" dirty="0" err="1"/>
              <a:t>was</a:t>
            </a:r>
            <a:r>
              <a:rPr lang="fr-FR" sz="2800" dirty="0"/>
              <a:t> </a:t>
            </a:r>
            <a:r>
              <a:rPr lang="fr-FR" sz="2800" dirty="0" err="1"/>
              <a:t>jdk</a:t>
            </a:r>
            <a:r>
              <a:rPr lang="fr-FR" sz="2800" dirty="0"/>
              <a:t> version + </a:t>
            </a:r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env</a:t>
            </a:r>
            <a:r>
              <a:rPr lang="fr-FR" sz="2800" dirty="0"/>
              <a:t> var</a:t>
            </a:r>
          </a:p>
          <a:p>
            <a:r>
              <a:rPr lang="fr-FR" sz="2800" dirty="0"/>
              <a:t>SPARK_SCALA_VERSION</a:t>
            </a:r>
          </a:p>
        </p:txBody>
      </p:sp>
    </p:spTree>
    <p:extLst>
      <p:ext uri="{BB962C8B-B14F-4D97-AF65-F5344CB8AC3E}">
        <p14:creationId xmlns:p14="http://schemas.microsoft.com/office/powerpoint/2010/main" val="248957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7E80-4F6B-F1B0-8DF3-9B3AD20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Optionnal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custom Hadoop</a:t>
            </a:r>
            <a:br>
              <a:rPr lang="fr-FR" dirty="0"/>
            </a:br>
            <a:r>
              <a:rPr lang="fr-FR" dirty="0" err="1"/>
              <a:t>Sanity</a:t>
            </a:r>
            <a:r>
              <a:rPr lang="fr-FR" dirty="0"/>
              <a:t> check HADOOP_HOME +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99C8-E08F-7243-8291-2B3E3664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95" y="2567315"/>
            <a:ext cx="7971211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7EE3B-9FEB-F5B5-5997-6B059166AB9C}"/>
              </a:ext>
            </a:extLst>
          </p:cNvPr>
          <p:cNvSpPr txBox="1"/>
          <p:nvPr/>
        </p:nvSpPr>
        <p:spPr>
          <a:xfrm>
            <a:off x="1131903" y="1953087"/>
            <a:ext cx="475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C:&gt;   </a:t>
            </a:r>
            <a:r>
              <a:rPr lang="fr-FR" sz="2800" dirty="0" err="1"/>
              <a:t>hdfs</a:t>
            </a:r>
            <a:r>
              <a:rPr lang="fr-FR" sz="2800" dirty="0"/>
              <a:t> </a:t>
            </a:r>
            <a:r>
              <a:rPr lang="fr-FR" sz="2800" dirty="0" err="1"/>
              <a:t>dfs</a:t>
            </a:r>
            <a:r>
              <a:rPr lang="fr-FR" sz="2800" dirty="0"/>
              <a:t> –ls   file:///c:/data</a:t>
            </a:r>
          </a:p>
        </p:txBody>
      </p:sp>
    </p:spTree>
    <p:extLst>
      <p:ext uri="{BB962C8B-B14F-4D97-AF65-F5344CB8AC3E}">
        <p14:creationId xmlns:p14="http://schemas.microsoft.com/office/powerpoint/2010/main" val="108430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95AD-6A8E-08D0-417F-AC2D41B7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–ls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C42A8-677D-E7A8-5EE8-D3EC0443E1B3}"/>
              </a:ext>
            </a:extLst>
          </p:cNvPr>
          <p:cNvSpPr txBox="1"/>
          <p:nvPr/>
        </p:nvSpPr>
        <p:spPr>
          <a:xfrm>
            <a:off x="922541" y="1780062"/>
            <a:ext cx="103926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 »  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like </a:t>
            </a:r>
            <a:r>
              <a:rPr lang="fr-FR" sz="2400" dirty="0" err="1"/>
              <a:t>commands</a:t>
            </a:r>
            <a:r>
              <a:rPr lang="fr-FR" sz="2400" dirty="0"/>
              <a:t> for </a:t>
            </a:r>
            <a:r>
              <a:rPr lang="fr-FR" sz="2400" dirty="0" err="1"/>
              <a:t>accessing</a:t>
            </a:r>
            <a:r>
              <a:rPr lang="fr-FR" sz="2400" dirty="0"/>
              <a:t> Hadoop </a:t>
            </a:r>
            <a:r>
              <a:rPr lang="fr-FR" sz="2400" dirty="0" err="1"/>
              <a:t>FileSystem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example</a:t>
            </a:r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/</a:t>
            </a:r>
            <a:r>
              <a:rPr lang="fr-FR" sz="2400" dirty="0" err="1"/>
              <a:t>some-hdfs-dir</a:t>
            </a:r>
            <a:r>
              <a:rPr lang="fr-FR" sz="2400" dirty="0"/>
              <a:t>      </a:t>
            </a:r>
          </a:p>
          <a:p>
            <a:r>
              <a:rPr lang="fr-FR" sz="2400" dirty="0"/>
              <a:t>     # =&gt;  </a:t>
            </a:r>
            <a:r>
              <a:rPr lang="fr-FR" sz="2400" dirty="0" err="1"/>
              <a:t>implicitly</a:t>
            </a:r>
            <a:r>
              <a:rPr lang="fr-FR" sz="2400" dirty="0"/>
              <a:t> </a:t>
            </a:r>
            <a:r>
              <a:rPr lang="fr-FR" sz="2400" dirty="0" err="1"/>
              <a:t>converted</a:t>
            </a:r>
            <a:r>
              <a:rPr lang="fr-FR" sz="2400" dirty="0"/>
              <a:t> to  «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hdfs://&lt;hdfsServer&gt;/some-hdfs-dir »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s3://   …  for </a:t>
            </a:r>
            <a:r>
              <a:rPr lang="fr-FR" sz="2400" dirty="0" err="1"/>
              <a:t>accessing</a:t>
            </a:r>
            <a:r>
              <a:rPr lang="fr-FR" sz="2400" dirty="0"/>
              <a:t> Amazon S3</a:t>
            </a:r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abfss://   …  for </a:t>
            </a:r>
            <a:r>
              <a:rPr lang="fr-FR" sz="2400" dirty="0" err="1"/>
              <a:t>accessing</a:t>
            </a:r>
            <a:r>
              <a:rPr lang="fr-FR" sz="2400" dirty="0"/>
              <a:t> Azure Storage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</a:t>
            </a:r>
            <a:r>
              <a:rPr lang="fr-FR" sz="2400" dirty="0">
                <a:hlinkClick r:id="rId2" action="ppaction://hlinkfile"/>
              </a:rPr>
              <a:t>file:///c:/local-dir</a:t>
            </a:r>
            <a:r>
              <a:rPr lang="fr-FR" sz="2400" dirty="0"/>
              <a:t>      … for </a:t>
            </a:r>
            <a:r>
              <a:rPr lang="fr-FR" sz="2400" dirty="0" err="1"/>
              <a:t>accessing</a:t>
            </a:r>
            <a:r>
              <a:rPr lang="fr-FR" sz="2400" dirty="0"/>
              <a:t> local </a:t>
            </a:r>
            <a:r>
              <a:rPr lang="fr-FR" sz="2400" dirty="0" err="1"/>
              <a:t>dir</a:t>
            </a:r>
            <a:r>
              <a:rPr lang="fr-FR" sz="2400" dirty="0"/>
              <a:t> !   Notice 3 </a:t>
            </a:r>
            <a:r>
              <a:rPr lang="fr-FR" sz="2400" dirty="0" err="1"/>
              <a:t>slashes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51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4475-F4C0-0E4F-4A56-D5FE951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  … </a:t>
            </a:r>
            <a:r>
              <a:rPr lang="fr-FR" dirty="0" err="1"/>
              <a:t>print</a:t>
            </a:r>
            <a:r>
              <a:rPr lang="fr-FR" dirty="0"/>
              <a:t>(« Hello World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2F25-89A7-E5B1-288A-622B7E45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70" y="1422465"/>
            <a:ext cx="8847587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4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71270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r>
              <a:rPr lang="fr-FR" sz="2400" dirty="0"/>
              <a:t>, Files</a:t>
            </a:r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532612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0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38" y="3018978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138890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Download Spark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4487-7695-78C7-F2F1-C365959E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2" y="947659"/>
            <a:ext cx="4946973" cy="283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ED42E-A5EC-A76E-7945-17F045AAEEB2}"/>
              </a:ext>
            </a:extLst>
          </p:cNvPr>
          <p:cNvSpPr txBox="1"/>
          <p:nvPr/>
        </p:nvSpPr>
        <p:spPr>
          <a:xfrm>
            <a:off x="5428386" y="2895339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19091-4D2C-C968-83AB-46652420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39" y="3382234"/>
            <a:ext cx="6930921" cy="33202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506A2-6342-7DE0-0BF0-0DE119B303A0}"/>
              </a:ext>
            </a:extLst>
          </p:cNvPr>
          <p:cNvSpPr/>
          <p:nvPr/>
        </p:nvSpPr>
        <p:spPr>
          <a:xfrm>
            <a:off x="4804653" y="5450005"/>
            <a:ext cx="358872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51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Discover Spark-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/>
              <a:t>type &lt;enter&gt; &lt;enter&gt; &lt;enter&gt;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ACAA-0AE2-9932-2F59-19459111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5" y="1350249"/>
            <a:ext cx="885901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702E-9188-97EB-DF59-210E766A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REPL = Read – Eval – </a:t>
            </a:r>
            <a:r>
              <a:rPr lang="fr-FR" dirty="0" err="1"/>
              <a:t>Print</a:t>
            </a:r>
            <a:r>
              <a:rPr lang="fr-FR" dirty="0"/>
              <a:t> -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5838-C940-0AA6-D1FB-1F1DCFE0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18" y="2546028"/>
            <a:ext cx="3384931" cy="330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1DC5B-1AD8-9486-0B3B-6D3FF8D522C1}"/>
              </a:ext>
            </a:extLst>
          </p:cNvPr>
          <p:cNvSpPr txBox="1"/>
          <p:nvPr/>
        </p:nvSpPr>
        <p:spPr>
          <a:xfrm>
            <a:off x="1174866" y="2261062"/>
            <a:ext cx="5887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each</a:t>
            </a:r>
            <a:r>
              <a:rPr lang="fr-FR" sz="2800" dirty="0"/>
              <a:t> line, </a:t>
            </a:r>
          </a:p>
          <a:p>
            <a:endParaRPr lang="fr-FR" sz="2800" dirty="0"/>
          </a:p>
          <a:p>
            <a:r>
              <a:rPr lang="fr-FR" sz="2800" dirty="0"/>
              <a:t>Spark </a:t>
            </a:r>
            <a:r>
              <a:rPr lang="fr-FR" sz="2800" dirty="0" err="1"/>
              <a:t>evaluate</a:t>
            </a:r>
            <a:r>
              <a:rPr lang="fr-FR" sz="2800" dirty="0"/>
              <a:t> (compile in scala code)</a:t>
            </a:r>
          </a:p>
          <a:p>
            <a:endParaRPr lang="fr-FR" sz="2800" dirty="0"/>
          </a:p>
          <a:p>
            <a:r>
              <a:rPr lang="fr-FR" sz="2800" dirty="0" err="1"/>
              <a:t>Result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printed</a:t>
            </a:r>
            <a:r>
              <a:rPr lang="fr-FR" sz="2800" dirty="0"/>
              <a:t>, </a:t>
            </a:r>
            <a:r>
              <a:rPr lang="fr-FR" sz="2800" dirty="0" err="1"/>
              <a:t>with</a:t>
            </a:r>
            <a:r>
              <a:rPr lang="fr-FR" sz="2800" dirty="0"/>
              <a:t> type information</a:t>
            </a:r>
          </a:p>
          <a:p>
            <a:r>
              <a:rPr lang="fr-FR" sz="2800" dirty="0"/>
              <a:t>and </a:t>
            </a:r>
            <a:r>
              <a:rPr lang="fr-FR" sz="2800" dirty="0" err="1"/>
              <a:t>assigned</a:t>
            </a:r>
            <a:r>
              <a:rPr lang="fr-FR" sz="2800" dirty="0"/>
              <a:t> to variable « </a:t>
            </a:r>
            <a:r>
              <a:rPr lang="fr-FR" sz="2800" dirty="0" err="1"/>
              <a:t>res</a:t>
            </a:r>
            <a:r>
              <a:rPr lang="fr-FR" sz="2800" dirty="0"/>
              <a:t>${i} »</a:t>
            </a:r>
            <a:br>
              <a:rPr lang="fr-FR" sz="2800" dirty="0"/>
            </a:br>
            <a:r>
              <a:rPr lang="fr-FR" sz="2800" dirty="0"/>
              <a:t>   </a:t>
            </a:r>
            <a:r>
              <a:rPr lang="fr-FR" sz="2800" dirty="0" err="1"/>
              <a:t>where</a:t>
            </a:r>
            <a:r>
              <a:rPr lang="fr-FR" sz="2800" dirty="0"/>
              <a:t> « i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incremented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Variables can </a:t>
            </a:r>
            <a:r>
              <a:rPr lang="fr-FR" sz="2800" dirty="0" err="1"/>
              <a:t>be</a:t>
            </a:r>
            <a:r>
              <a:rPr lang="fr-FR" sz="2800" dirty="0"/>
              <a:t> re-</a:t>
            </a:r>
            <a:r>
              <a:rPr lang="fr-FR" sz="2800" dirty="0" err="1"/>
              <a:t>used</a:t>
            </a:r>
            <a:r>
              <a:rPr lang="fr-FR" sz="2800" dirty="0"/>
              <a:t> by </a:t>
            </a:r>
            <a:r>
              <a:rPr lang="fr-FR" sz="2800" dirty="0" err="1"/>
              <a:t>name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05902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" y="236400"/>
            <a:ext cx="11032375" cy="21909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pyspark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python exe</a:t>
            </a:r>
            <a:br>
              <a:rPr lang="fr-FR" dirty="0"/>
            </a:br>
            <a:r>
              <a:rPr lang="fr-FR" dirty="0" err="1"/>
              <a:t>sparkR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‘R’ exe</a:t>
            </a:r>
            <a:br>
              <a:rPr lang="fr-FR" dirty="0"/>
            </a:br>
            <a:r>
              <a:rPr lang="fr-FR" dirty="0" err="1"/>
              <a:t>spark-sql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8905-80FA-D273-C79F-5B85820A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7" y="2481234"/>
            <a:ext cx="7891586" cy="4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5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:help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B814-AE27-3756-B85A-495FAEDF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5" y="1690688"/>
            <a:ext cx="884758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3197629" y="2310938"/>
            <a:ext cx="5325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Type 5 basic </a:t>
            </a:r>
            <a:r>
              <a:rPr lang="fr-FR" dirty="0" err="1"/>
              <a:t>commands</a:t>
            </a:r>
            <a:r>
              <a:rPr lang="fr-FR" dirty="0"/>
              <a:t>: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line1 »)  &lt;ENTER&gt;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line2 »)  &lt;ENTER&gt;</a:t>
            </a:r>
            <a:br>
              <a:rPr lang="fr-FR" dirty="0"/>
            </a:br>
            <a:r>
              <a:rPr lang="fr-FR" dirty="0"/>
              <a:t>….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line5 ») &lt;ENTER&gt;</a:t>
            </a:r>
          </a:p>
          <a:p>
            <a:endParaRPr lang="fr-FR" dirty="0"/>
          </a:p>
          <a:p>
            <a:r>
              <a:rPr lang="fr-FR" dirty="0"/>
              <a:t>b/   </a:t>
            </a:r>
            <a:r>
              <a:rPr lang="fr-FR" dirty="0" err="1"/>
              <a:t>navigate</a:t>
            </a:r>
            <a:r>
              <a:rPr lang="fr-FR" dirty="0"/>
              <a:t> scroll UP and Down to retype command N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replay  all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« :replay »</a:t>
            </a:r>
          </a:p>
          <a:p>
            <a:endParaRPr lang="fr-FR" dirty="0"/>
          </a:p>
          <a:p>
            <a:r>
              <a:rPr lang="fr-FR" dirty="0"/>
              <a:t>c/  </a:t>
            </a:r>
            <a:r>
              <a:rPr lang="fr-FR" dirty="0" err="1"/>
              <a:t>save</a:t>
            </a:r>
            <a:r>
              <a:rPr lang="fr-FR" dirty="0"/>
              <a:t>  session in file  « my-supper-commands.txt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470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B50E-ABAD-471F-F592-6E335FC1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Interactive Line Edit</a:t>
            </a:r>
            <a:br>
              <a:rPr lang="fr-FR" dirty="0"/>
            </a:br>
            <a:r>
              <a:rPr lang="fr-FR" dirty="0" err="1"/>
              <a:t>Jline</a:t>
            </a:r>
            <a:r>
              <a:rPr lang="fr-FR" dirty="0"/>
              <a:t>  ( ~GNU </a:t>
            </a:r>
            <a:r>
              <a:rPr lang="fr-FR" dirty="0" err="1"/>
              <a:t>readline</a:t>
            </a:r>
            <a:r>
              <a:rPr lang="fr-F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98329-B961-1DD4-D086-E446109C0268}"/>
              </a:ext>
            </a:extLst>
          </p:cNvPr>
          <p:cNvSpPr txBox="1"/>
          <p:nvPr/>
        </p:nvSpPr>
        <p:spPr>
          <a:xfrm>
            <a:off x="3382392" y="2361460"/>
            <a:ext cx="48112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standard </a:t>
            </a:r>
            <a:r>
              <a:rPr lang="fr-FR" dirty="0" err="1"/>
              <a:t>shortcuts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CTRL+L  : </a:t>
            </a:r>
            <a:r>
              <a:rPr lang="fr-FR" dirty="0" err="1"/>
              <a:t>clear</a:t>
            </a:r>
            <a:r>
              <a:rPr lang="fr-FR" dirty="0"/>
              <a:t> screen </a:t>
            </a:r>
          </a:p>
          <a:p>
            <a:endParaRPr lang="fr-FR" dirty="0"/>
          </a:p>
          <a:p>
            <a:r>
              <a:rPr lang="fr-FR" dirty="0" err="1"/>
              <a:t>CTRL+a</a:t>
            </a:r>
            <a:r>
              <a:rPr lang="fr-FR" dirty="0"/>
              <a:t>   / </a:t>
            </a:r>
            <a:r>
              <a:rPr lang="fr-FR" dirty="0" err="1"/>
              <a:t>CTRL+e</a:t>
            </a:r>
            <a:r>
              <a:rPr lang="fr-FR" dirty="0"/>
              <a:t>  : jump to </a:t>
            </a:r>
            <a:r>
              <a:rPr lang="fr-FR" dirty="0" err="1"/>
              <a:t>begin</a:t>
            </a:r>
            <a:r>
              <a:rPr lang="fr-FR" dirty="0"/>
              <a:t>/end of line</a:t>
            </a:r>
          </a:p>
          <a:p>
            <a:endParaRPr lang="fr-FR" dirty="0"/>
          </a:p>
          <a:p>
            <a:r>
              <a:rPr lang="fr-FR" dirty="0" err="1"/>
              <a:t>CTRL+d</a:t>
            </a:r>
            <a:r>
              <a:rPr lang="fr-FR" dirty="0"/>
              <a:t>  : </a:t>
            </a:r>
            <a:r>
              <a:rPr lang="fr-FR" dirty="0" err="1"/>
              <a:t>delete</a:t>
            </a:r>
            <a:r>
              <a:rPr lang="fr-FR" dirty="0"/>
              <a:t> char</a:t>
            </a:r>
          </a:p>
          <a:p>
            <a:r>
              <a:rPr lang="fr-FR" dirty="0" err="1"/>
              <a:t>CTRL+k</a:t>
            </a:r>
            <a:r>
              <a:rPr lang="fr-FR" dirty="0"/>
              <a:t>  : </a:t>
            </a:r>
            <a:r>
              <a:rPr lang="fr-FR" dirty="0" err="1"/>
              <a:t>kill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of line, put in buffer</a:t>
            </a:r>
          </a:p>
          <a:p>
            <a:r>
              <a:rPr lang="fr-FR" dirty="0" err="1"/>
              <a:t>CTRL+y</a:t>
            </a:r>
            <a:r>
              <a:rPr lang="fr-FR" dirty="0"/>
              <a:t>  : paste line </a:t>
            </a:r>
            <a:r>
              <a:rPr lang="fr-FR" dirty="0" err="1"/>
              <a:t>from</a:t>
            </a:r>
            <a:r>
              <a:rPr lang="fr-FR" dirty="0"/>
              <a:t> buffer</a:t>
            </a:r>
          </a:p>
          <a:p>
            <a:endParaRPr lang="fr-FR" dirty="0"/>
          </a:p>
          <a:p>
            <a:r>
              <a:rPr lang="fr-FR" dirty="0"/>
              <a:t>Scroll Up / Down : </a:t>
            </a:r>
            <a:r>
              <a:rPr lang="fr-FR" dirty="0" err="1"/>
              <a:t>previous</a:t>
            </a:r>
            <a:r>
              <a:rPr lang="fr-FR" dirty="0"/>
              <a:t>/</a:t>
            </a:r>
            <a:r>
              <a:rPr lang="fr-FR" dirty="0" err="1"/>
              <a:t>next</a:t>
            </a:r>
            <a:r>
              <a:rPr lang="fr-FR" dirty="0"/>
              <a:t> line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history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314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r>
              <a:rPr lang="fr-FR" dirty="0"/>
              <a:t>  (stop +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1280160" y="2128058"/>
            <a:ext cx="94406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Stop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 restart a </a:t>
            </a:r>
            <a:r>
              <a:rPr lang="fr-FR" dirty="0" err="1"/>
              <a:t>spark-shell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(Scroll Up)</a:t>
            </a:r>
          </a:p>
          <a:p>
            <a:endParaRPr lang="fr-FR" dirty="0"/>
          </a:p>
          <a:p>
            <a:r>
              <a:rPr lang="fr-FR" dirty="0"/>
              <a:t>d/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e/ </a:t>
            </a:r>
            <a:r>
              <a:rPr lang="fr-FR" dirty="0" err="1"/>
              <a:t>Find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file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   …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hidden</a:t>
            </a:r>
            <a:r>
              <a:rPr lang="fr-FR" dirty="0"/>
              <a:t> « .</a:t>
            </a:r>
            <a:r>
              <a:rPr lang="fr-FR" dirty="0" err="1"/>
              <a:t>scala_history</a:t>
            </a:r>
            <a:r>
              <a:rPr lang="fr-FR" dirty="0"/>
              <a:t> » file, in </a:t>
            </a:r>
            <a:r>
              <a:rPr lang="fr-FR" dirty="0" err="1"/>
              <a:t>your</a:t>
            </a:r>
            <a:r>
              <a:rPr lang="fr-FR" dirty="0"/>
              <a:t> home directory C:\users\&lt;login&gt;\.scala_history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54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</a:t>
            </a:r>
            <a:r>
              <a:rPr lang="fr-FR" dirty="0" err="1"/>
              <a:t>save</a:t>
            </a:r>
            <a:r>
              <a:rPr lang="fr-FR" dirty="0"/>
              <a:t> », « :</a:t>
            </a:r>
            <a:r>
              <a:rPr lang="fr-FR" dirty="0" err="1"/>
              <a:t>load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320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</a:t>
            </a:r>
            <a:r>
              <a:rPr lang="fr-FR" sz="2400" dirty="0" err="1"/>
              <a:t>save</a:t>
            </a:r>
            <a:r>
              <a:rPr lang="fr-FR" sz="2400" dirty="0"/>
              <a:t> all </a:t>
            </a:r>
            <a:r>
              <a:rPr lang="fr-FR" sz="2400" dirty="0" err="1"/>
              <a:t>commands</a:t>
            </a:r>
            <a:r>
              <a:rPr lang="fr-FR" sz="2400" dirty="0"/>
              <a:t> session in file  « my-super-commands.txt »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load</a:t>
            </a:r>
            <a:r>
              <a:rPr lang="fr-FR" sz="2400" dirty="0"/>
              <a:t> and re-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file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933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:replay », « :reset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089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replay all in once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:replay »</a:t>
            </a:r>
          </a:p>
          <a:p>
            <a:endParaRPr lang="fr-FR" sz="2400" dirty="0"/>
          </a:p>
          <a:p>
            <a:r>
              <a:rPr lang="fr-FR" sz="2400" dirty="0"/>
              <a:t>b/ reset </a:t>
            </a:r>
            <a:r>
              <a:rPr lang="fr-FR" sz="2400" dirty="0" err="1"/>
              <a:t>commands</a:t>
            </a:r>
            <a:r>
              <a:rPr lang="fr-FR" sz="2400" dirty="0"/>
              <a:t>…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History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24326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Multi-Line </a:t>
            </a:r>
            <a:r>
              <a:rPr lang="fr-FR" dirty="0" err="1"/>
              <a:t>edit</a:t>
            </a:r>
            <a:r>
              <a:rPr lang="fr-FR" dirty="0"/>
              <a:t>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D4062-033E-ECEA-2AB2-A54D503ED188}"/>
              </a:ext>
            </a:extLst>
          </p:cNvPr>
          <p:cNvSpPr txBox="1"/>
          <p:nvPr/>
        </p:nvSpPr>
        <p:spPr>
          <a:xfrm>
            <a:off x="2017222" y="1690688"/>
            <a:ext cx="95279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type 1 command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 ??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 a for </a:t>
            </a:r>
            <a:r>
              <a:rPr lang="fr-FR" sz="2400" dirty="0" err="1"/>
              <a:t>loop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if –</a:t>
            </a:r>
            <a:r>
              <a:rPr lang="fr-FR" sz="2400" dirty="0" err="1"/>
              <a:t>then-else</a:t>
            </a:r>
            <a:endParaRPr lang="fr-FR" sz="2400" dirty="0"/>
          </a:p>
          <a:p>
            <a:r>
              <a:rPr lang="fr-FR" sz="2400" dirty="0"/>
              <a:t>Or more </a:t>
            </a:r>
            <a:r>
              <a:rPr lang="fr-FR" sz="2400" dirty="0" err="1"/>
              <a:t>realistic</a:t>
            </a:r>
            <a:r>
              <a:rPr lang="fr-FR" sz="2400" dirty="0"/>
              <a:t> … SQL </a:t>
            </a:r>
            <a:r>
              <a:rPr lang="fr-FR" sz="2400" dirty="0" err="1"/>
              <a:t>query</a:t>
            </a:r>
            <a:r>
              <a:rPr lang="fr-FR" sz="2400" dirty="0"/>
              <a:t> on select line:  SELECT … FROM … WHERE …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Answer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Type </a:t>
            </a:r>
            <a:r>
              <a:rPr lang="fr-FR" sz="2400" b="1" dirty="0"/>
              <a:t>« :paste »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then</a:t>
            </a:r>
            <a:r>
              <a:rPr lang="fr-FR" sz="2400" dirty="0"/>
              <a:t> copy&amp; paste multiple </a:t>
            </a:r>
            <a:r>
              <a:rPr lang="fr-FR" sz="2400" dirty="0" err="1"/>
              <a:t>lines</a:t>
            </a:r>
            <a:r>
              <a:rPr lang="fr-FR" sz="2400" dirty="0"/>
              <a:t>… or </a:t>
            </a:r>
            <a:r>
              <a:rPr lang="fr-FR" sz="2400" dirty="0" err="1"/>
              <a:t>simply</a:t>
            </a:r>
            <a:r>
              <a:rPr lang="fr-FR" sz="2400" dirty="0"/>
              <a:t> type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 &lt;enter&gt;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finished</a:t>
            </a:r>
            <a:r>
              <a:rPr lang="fr-FR" sz="2400" dirty="0"/>
              <a:t>, </a:t>
            </a:r>
            <a:r>
              <a:rPr lang="fr-FR" sz="2400" dirty="0" err="1"/>
              <a:t>press</a:t>
            </a:r>
            <a:r>
              <a:rPr lang="fr-FR" sz="2400" dirty="0"/>
              <a:t> </a:t>
            </a:r>
            <a:r>
              <a:rPr lang="fr-FR" sz="2400" b="1" dirty="0"/>
              <a:t>« Control + D »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8398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8C8-0803-A141-F9B0-90038229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4B7D-7EA8-A19F-69B6-A0F8019C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31" y="1351264"/>
            <a:ext cx="10287469" cy="5342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45C035-6E16-374D-04A7-CD6F4BC79113}"/>
              </a:ext>
            </a:extLst>
          </p:cNvPr>
          <p:cNvSpPr/>
          <p:nvPr/>
        </p:nvSpPr>
        <p:spPr>
          <a:xfrm>
            <a:off x="683029" y="4553802"/>
            <a:ext cx="6468398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874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E830-EACC-D86B-F9B3-90EB47F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:paste   …   </a:t>
            </a:r>
            <a:r>
              <a:rPr lang="fr-FR" dirty="0" err="1"/>
              <a:t>Control+D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CF934-5B7C-4213-71BA-F256A3CB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19" y="1845425"/>
            <a:ext cx="4066270" cy="38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444A5-DD14-BABB-ED8A-FEBD8F9C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31" y="2795437"/>
            <a:ext cx="3494722" cy="16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4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D529-D6B7-2729-6CD1-467E95B0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Multiple line String (</a:t>
            </a:r>
            <a:r>
              <a:rPr lang="fr-FR" dirty="0" err="1"/>
              <a:t>example</a:t>
            </a:r>
            <a:r>
              <a:rPr lang="fr-FR" dirty="0"/>
              <a:t>: SQL)   triple </a:t>
            </a:r>
            <a:r>
              <a:rPr lang="fr-FR" dirty="0" err="1"/>
              <a:t>quotes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44D86-A6F5-1D66-121E-8FE96AD3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9" y="2401762"/>
            <a:ext cx="5486875" cy="219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2C984-346B-2098-BCEF-425189BC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79" y="1618796"/>
            <a:ext cx="4153260" cy="5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« REPL » for Spark in « scala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27DC3-10BF-A829-2E9F-EBB2AC8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9" y="1637022"/>
            <a:ext cx="3599018" cy="20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E3DA2-6668-FA61-4A15-6E7051E7F1CC}"/>
              </a:ext>
            </a:extLst>
          </p:cNvPr>
          <p:cNvSpPr txBox="1"/>
          <p:nvPr/>
        </p:nvSpPr>
        <p:spPr>
          <a:xfrm>
            <a:off x="788324" y="1230283"/>
            <a:ext cx="27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Scala basic </a:t>
            </a:r>
            <a:r>
              <a:rPr lang="fr-FR" sz="2000" dirty="0" err="1"/>
              <a:t>commands</a:t>
            </a:r>
            <a:r>
              <a:rPr lang="fr-FR" sz="2000" dirty="0"/>
              <a:t>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ACC9-7294-F694-7164-08EEAAE3CA6F}"/>
              </a:ext>
            </a:extLst>
          </p:cNvPr>
          <p:cNvSpPr txBox="1"/>
          <p:nvPr/>
        </p:nvSpPr>
        <p:spPr>
          <a:xfrm>
            <a:off x="4831080" y="2734888"/>
            <a:ext cx="157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BD454-8544-11B5-1755-5E96E4A334E2}"/>
              </a:ext>
            </a:extLst>
          </p:cNvPr>
          <p:cNvSpPr txBox="1"/>
          <p:nvPr/>
        </p:nvSpPr>
        <p:spPr>
          <a:xfrm>
            <a:off x="6274723" y="4713093"/>
            <a:ext cx="596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</a:t>
            </a:r>
            <a:r>
              <a:rPr lang="fr-FR" sz="2000" dirty="0" err="1"/>
              <a:t>with</a:t>
            </a:r>
            <a:r>
              <a:rPr lang="fr-FR" sz="2000" dirty="0"/>
              <a:t> … </a:t>
            </a:r>
            <a:r>
              <a:rPr lang="fr-FR" sz="2000" dirty="0" err="1"/>
              <a:t>Sequence</a:t>
            </a:r>
            <a:r>
              <a:rPr lang="fr-FR" sz="2000" dirty="0"/>
              <a:t>, </a:t>
            </a:r>
            <a:r>
              <a:rPr lang="fr-FR" sz="2000" dirty="0" err="1"/>
              <a:t>implicit</a:t>
            </a:r>
            <a:r>
              <a:rPr lang="fr-FR" sz="2000" dirty="0"/>
              <a:t> Lambda, « _ » var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D9609-B012-709D-5F8D-EB3B8EF1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37" y="5113203"/>
            <a:ext cx="3655604" cy="1606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E80B3-7802-15E3-B018-475F245E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6" y="3226879"/>
            <a:ext cx="5548806" cy="1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« Scala » .. ~  a super set of « Java »</a:t>
            </a:r>
            <a:br>
              <a:rPr lang="fr-FR" dirty="0"/>
            </a:br>
            <a:r>
              <a:rPr lang="fr-FR" dirty="0"/>
              <a:t>Scala runs on the JVM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A27DE-0F8D-9F9B-B2E2-0C8DD73B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8" y="1657384"/>
            <a:ext cx="11990043" cy="819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44B11-4D3D-A4E8-E9DD-F92A9AEC56DF}"/>
              </a:ext>
            </a:extLst>
          </p:cNvPr>
          <p:cNvSpPr txBox="1">
            <a:spLocks/>
          </p:cNvSpPr>
          <p:nvPr/>
        </p:nvSpPr>
        <p:spPr>
          <a:xfrm>
            <a:off x="730135" y="3176335"/>
            <a:ext cx="10515600" cy="82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not </a:t>
            </a:r>
            <a:r>
              <a:rPr lang="fr-FR" dirty="0" err="1"/>
              <a:t>exactly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884A3-CB53-FE28-D173-D5668667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54" y="4035968"/>
            <a:ext cx="8138417" cy="126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357E0-1F7C-EEA7-F0B8-3186BFF6E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253" y="5672540"/>
            <a:ext cx="6748555" cy="10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20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https://docs.scala-lang.org/cheatsheets/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0DE0-9153-D458-8D83-E76957C8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2" y="1335967"/>
            <a:ext cx="9952582" cy="542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96BBE-4575-845D-684A-35D7FBAA69D3}"/>
              </a:ext>
            </a:extLst>
          </p:cNvPr>
          <p:cNvSpPr txBox="1"/>
          <p:nvPr/>
        </p:nvSpPr>
        <p:spPr>
          <a:xfrm>
            <a:off x="66502" y="3563389"/>
            <a:ext cx="191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5-10 minutes</a:t>
            </a:r>
          </a:p>
          <a:p>
            <a:r>
              <a:rPr lang="fr-FR" sz="2400" dirty="0"/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76154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8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35EA-9067-C41A-CA52-3A912DE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</a:t>
            </a:r>
            <a:r>
              <a:rPr lang="fr-FR" dirty="0" err="1"/>
              <a:t>Exercises</a:t>
            </a:r>
            <a:r>
              <a:rPr lang="fr-FR" dirty="0"/>
              <a:t> 1,2,3,4,5 …</a:t>
            </a:r>
            <a:br>
              <a:rPr lang="fr-FR" dirty="0"/>
            </a:br>
            <a:r>
              <a:rPr lang="fr-FR" dirty="0"/>
              <a:t>The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B95CB0-B4B3-A349-9A1E-FFAE116644A3}"/>
              </a:ext>
            </a:extLst>
          </p:cNvPr>
          <p:cNvSpPr txBox="1">
            <a:spLocks/>
          </p:cNvSpPr>
          <p:nvPr/>
        </p:nvSpPr>
        <p:spPr>
          <a:xfrm>
            <a:off x="838200" y="1967345"/>
            <a:ext cx="10515600" cy="2931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int</a:t>
            </a:r>
            <a:r>
              <a:rPr lang="fr-FR" dirty="0"/>
              <a:t> : i,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string: « hello ${i} » )</a:t>
            </a:r>
          </a:p>
        </p:txBody>
      </p:sp>
    </p:spTree>
    <p:extLst>
      <p:ext uri="{BB962C8B-B14F-4D97-AF65-F5344CB8AC3E}">
        <p14:creationId xmlns:p14="http://schemas.microsoft.com/office/powerpoint/2010/main" val="327289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775"/>
            <a:ext cx="10515600" cy="980901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1 : </a:t>
            </a:r>
            <a:r>
              <a:rPr lang="fr-FR" dirty="0" err="1"/>
              <a:t>create</a:t>
            </a:r>
            <a:r>
              <a:rPr lang="fr-FR" dirty="0"/>
              <a:t> a List of 3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36E3C-BB2B-65BE-6492-C9500398B153}"/>
              </a:ext>
            </a:extLst>
          </p:cNvPr>
          <p:cNvSpPr txBox="1"/>
          <p:nvPr/>
        </p:nvSpPr>
        <p:spPr>
          <a:xfrm>
            <a:off x="3762895" y="2272145"/>
            <a:ext cx="36917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800" dirty="0"/>
            </a:br>
            <a:r>
              <a:rPr lang="fr-FR" sz="2800" dirty="0"/>
              <a:t>var ls = ??? 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expected</a:t>
            </a:r>
            <a:r>
              <a:rPr lang="fr-FR" sz="2800" dirty="0"/>
              <a:t> content: </a:t>
            </a:r>
            <a:br>
              <a:rPr lang="fr-FR" sz="2800" dirty="0"/>
            </a:br>
            <a:r>
              <a:rPr lang="fr-FR" sz="2800" dirty="0"/>
              <a:t>  (1, false, "hello 1")</a:t>
            </a:r>
            <a:br>
              <a:rPr lang="fr-FR" sz="2800" dirty="0"/>
            </a:br>
            <a:r>
              <a:rPr lang="fr-FR" sz="2800" dirty="0"/>
              <a:t>  (2, </a:t>
            </a:r>
            <a:r>
              <a:rPr lang="fr-FR" sz="2800" dirty="0" err="1"/>
              <a:t>true</a:t>
            </a:r>
            <a:r>
              <a:rPr lang="fr-FR" sz="2800" dirty="0"/>
              <a:t>, "hello 2") </a:t>
            </a:r>
            <a:br>
              <a:rPr lang="fr-FR" sz="2800" dirty="0"/>
            </a:br>
            <a:r>
              <a:rPr lang="fr-FR" sz="2800" dirty="0"/>
              <a:t>  (3, false, "Hello 3")</a:t>
            </a:r>
          </a:p>
        </p:txBody>
      </p:sp>
    </p:spTree>
    <p:extLst>
      <p:ext uri="{BB962C8B-B14F-4D97-AF65-F5344CB8AC3E}">
        <p14:creationId xmlns:p14="http://schemas.microsoft.com/office/powerpoint/2010/main" val="291989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D01C-B2DD-F1D6-BC04-67761F9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988"/>
          </a:xfrm>
        </p:spPr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7D579-AE90-808D-2B62-AE60A7684912}"/>
              </a:ext>
            </a:extLst>
          </p:cNvPr>
          <p:cNvSpPr txBox="1"/>
          <p:nvPr/>
        </p:nvSpPr>
        <p:spPr>
          <a:xfrm>
            <a:off x="759229" y="2515985"/>
            <a:ext cx="98727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scala,     </a:t>
            </a:r>
          </a:p>
          <a:p>
            <a:endParaRPr lang="fr-FR" sz="2400" dirty="0"/>
          </a:p>
          <a:p>
            <a:r>
              <a:rPr lang="fr-FR" sz="2400" dirty="0"/>
              <a:t>« (a, b, c) »         </a:t>
            </a:r>
            <a:r>
              <a:rPr lang="fr-FR" sz="2400" dirty="0" err="1"/>
              <a:t>creates</a:t>
            </a:r>
            <a:r>
              <a:rPr lang="fr-FR" sz="2400" dirty="0"/>
              <a:t> a Tuple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fields</a:t>
            </a:r>
            <a:r>
              <a:rPr lang="fr-FR" sz="2400" dirty="0"/>
              <a:t> _1,_2,_3     </a:t>
            </a:r>
            <a:r>
              <a:rPr lang="fr-FR" sz="2400" dirty="0" err="1"/>
              <a:t>with</a:t>
            </a:r>
            <a:r>
              <a:rPr lang="fr-FR" sz="2400" dirty="0"/>
              <a:t> _1=a, _2=b, _3=c</a:t>
            </a:r>
          </a:p>
          <a:p>
            <a:r>
              <a:rPr lang="fr-FR" sz="2400" dirty="0"/>
              <a:t>« Seq(a, b, c) »  </a:t>
            </a:r>
            <a:r>
              <a:rPr lang="fr-FR" sz="2400" dirty="0" err="1"/>
              <a:t>create</a:t>
            </a:r>
            <a:r>
              <a:rPr lang="fr-FR" sz="2400" dirty="0"/>
              <a:t> a </a:t>
            </a:r>
            <a:r>
              <a:rPr lang="fr-FR" sz="2400" dirty="0" err="1"/>
              <a:t>Sequence</a:t>
            </a:r>
            <a:r>
              <a:rPr lang="fr-FR" sz="2400" dirty="0"/>
              <a:t> (</a:t>
            </a:r>
            <a:r>
              <a:rPr lang="fr-FR" sz="2400" dirty="0" err="1"/>
              <a:t>synonym</a:t>
            </a:r>
            <a:r>
              <a:rPr lang="fr-FR" sz="2400" dirty="0"/>
              <a:t>: List) of 3 </a:t>
            </a:r>
            <a:r>
              <a:rPr lang="fr-FR" sz="2400" dirty="0" err="1"/>
              <a:t>elements</a:t>
            </a:r>
            <a:r>
              <a:rPr lang="fr-FR" sz="2400" dirty="0"/>
              <a:t>: a, b, c</a:t>
            </a:r>
          </a:p>
        </p:txBody>
      </p:sp>
    </p:spTree>
    <p:extLst>
      <p:ext uri="{BB962C8B-B14F-4D97-AF65-F5344CB8AC3E}">
        <p14:creationId xmlns:p14="http://schemas.microsoft.com/office/powerpoint/2010/main" val="1201039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5BA-B34B-373F-873C-3EB81B91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0BAD0-6C9E-C834-4DA8-27893D5E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" y="2786192"/>
            <a:ext cx="11990437" cy="7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E089-3738-C5E1-565E-C8E2F9D9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 .. Be patient … 370 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47A1-794F-0F0B-C148-8F0E15A5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86" y="2110063"/>
            <a:ext cx="4362828" cy="180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1CB48-34D8-9EEE-82DE-ADD5D2F491A5}"/>
              </a:ext>
            </a:extLst>
          </p:cNvPr>
          <p:cNvSpPr txBox="1"/>
          <p:nvPr/>
        </p:nvSpPr>
        <p:spPr>
          <a:xfrm>
            <a:off x="2461575" y="5195248"/>
            <a:ext cx="876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   </a:t>
            </a:r>
            <a:r>
              <a:rPr lang="fr-FR" sz="2400" dirty="0" err="1"/>
              <a:t>cf</a:t>
            </a:r>
            <a:r>
              <a:rPr lang="fr-FR" sz="2400" dirty="0"/>
              <a:t>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3 : </a:t>
            </a:r>
            <a:r>
              <a:rPr lang="fr-FR" sz="2400" dirty="0" err="1"/>
              <a:t>another</a:t>
            </a:r>
            <a:r>
              <a:rPr lang="fr-FR" sz="2400" dirty="0"/>
              <a:t> download for JDK </a:t>
            </a:r>
            <a:r>
              <a:rPr lang="fr-FR" sz="2400" dirty="0" err="1"/>
              <a:t>next</a:t>
            </a:r>
            <a:r>
              <a:rPr lang="fr-FR" sz="2400" dirty="0"/>
              <a:t> !! … 100MB  more ) </a:t>
            </a:r>
          </a:p>
        </p:txBody>
      </p:sp>
    </p:spTree>
    <p:extLst>
      <p:ext uri="{BB962C8B-B14F-4D97-AF65-F5344CB8AC3E}">
        <p14:creationId xmlns:p14="http://schemas.microsoft.com/office/powerpoint/2010/main" val="3417929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3F88-1288-1AC6-FFE4-AFCB36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31" y="1988877"/>
            <a:ext cx="10515600" cy="2677333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same</a:t>
            </a:r>
            <a:r>
              <a:rPr lang="fr-FR" dirty="0"/>
              <a:t>, but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List,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successively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3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/>
              <a:t>… the (non 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299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D255-A559-C152-717C-63E17084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D803F-B844-1F83-EA93-DB029D648908}"/>
              </a:ext>
            </a:extLst>
          </p:cNvPr>
          <p:cNvSpPr txBox="1"/>
          <p:nvPr/>
        </p:nvSpPr>
        <p:spPr>
          <a:xfrm>
            <a:off x="1057890" y="2449484"/>
            <a:ext cx="10076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 are immutable !</a:t>
            </a:r>
          </a:p>
          <a:p>
            <a:r>
              <a:rPr lang="fr-FR" sz="2400" dirty="0"/>
              <a:t>You can </a:t>
            </a:r>
            <a:r>
              <a:rPr lang="fr-FR" sz="2400" dirty="0" err="1"/>
              <a:t>create</a:t>
            </a:r>
            <a:r>
              <a:rPr lang="fr-FR" sz="2400" dirty="0"/>
              <a:t> a new List, as the </a:t>
            </a:r>
            <a:r>
              <a:rPr lang="fr-FR" sz="2400" dirty="0" err="1"/>
              <a:t>concatenation</a:t>
            </a:r>
            <a:r>
              <a:rPr lang="fr-FR" sz="2400" dirty="0"/>
              <a:t> of 1 </a:t>
            </a:r>
            <a:r>
              <a:rPr lang="fr-FR" sz="2400" dirty="0" err="1"/>
              <a:t>element</a:t>
            </a:r>
            <a:r>
              <a:rPr lang="fr-FR" sz="2400" dirty="0"/>
              <a:t> and an </a:t>
            </a:r>
            <a:r>
              <a:rPr lang="fr-FR" sz="2400" dirty="0" err="1"/>
              <a:t>existing</a:t>
            </a:r>
            <a:r>
              <a:rPr lang="fr-FR" sz="2400" dirty="0"/>
              <a:t> </a:t>
            </a:r>
            <a:r>
              <a:rPr lang="fr-FR" sz="2400" dirty="0" err="1"/>
              <a:t>list</a:t>
            </a:r>
            <a:endParaRPr lang="fr-FR" sz="2400" dirty="0"/>
          </a:p>
          <a:p>
            <a:r>
              <a:rPr lang="fr-FR" sz="2400" dirty="0"/>
              <a:t>List has « :: » </a:t>
            </a:r>
            <a:r>
              <a:rPr lang="fr-FR" sz="2400" dirty="0" err="1"/>
              <a:t>operator</a:t>
            </a:r>
            <a:r>
              <a:rPr lang="fr-FR" sz="2400" dirty="0"/>
              <a:t>,  not Seq !</a:t>
            </a:r>
          </a:p>
          <a:p>
            <a:endParaRPr lang="fr-FR" sz="2400" dirty="0"/>
          </a:p>
          <a:p>
            <a:r>
              <a:rPr lang="fr-FR" sz="2400" dirty="0"/>
              <a:t>var ls = List[Object]()</a:t>
            </a:r>
          </a:p>
          <a:p>
            <a:r>
              <a:rPr lang="fr-FR" sz="2400" dirty="0"/>
              <a:t>var ls2 =  a :: ls</a:t>
            </a:r>
          </a:p>
          <a:p>
            <a:endParaRPr lang="fr-FR" sz="2400" dirty="0"/>
          </a:p>
          <a:p>
            <a:r>
              <a:rPr lang="fr-FR" sz="2400" dirty="0"/>
              <a:t>« a » and « ls » must have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generic</a:t>
            </a:r>
            <a:r>
              <a:rPr lang="fr-FR" sz="2400" dirty="0"/>
              <a:t> type!  </a:t>
            </a:r>
          </a:p>
          <a:p>
            <a:r>
              <a:rPr lang="fr-FR" sz="2400" dirty="0"/>
              <a:t>Use « List[Type] » </a:t>
            </a:r>
            <a:r>
              <a:rPr lang="fr-FR" sz="2400" dirty="0" err="1"/>
              <a:t>instead</a:t>
            </a:r>
            <a:r>
              <a:rPr lang="fr-FR" sz="2400" dirty="0"/>
              <a:t> of « List() »</a:t>
            </a:r>
          </a:p>
          <a:p>
            <a:r>
              <a:rPr lang="fr-FR" sz="2400" dirty="0"/>
              <a:t>Type </a:t>
            </a:r>
            <a:r>
              <a:rPr lang="fr-FR" sz="2400" dirty="0" err="1"/>
              <a:t>is</a:t>
            </a:r>
            <a:r>
              <a:rPr lang="fr-FR" sz="2400" dirty="0"/>
              <a:t> … (Int, Boolean, String)</a:t>
            </a:r>
          </a:p>
        </p:txBody>
      </p:sp>
    </p:spTree>
    <p:extLst>
      <p:ext uri="{BB962C8B-B14F-4D97-AF65-F5344CB8AC3E}">
        <p14:creationId xmlns:p14="http://schemas.microsoft.com/office/powerpoint/2010/main" val="2057621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 … the (non-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440EC-90F2-B47D-18C0-CBEBDBDE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5" y="2378575"/>
            <a:ext cx="8865496" cy="22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12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C4B-C479-A6FE-316D-B246773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623118"/>
            <a:ext cx="10515600" cy="194581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3 ..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functional</a:t>
            </a:r>
            <a:r>
              <a:rPr lang="fr-FR" dirty="0"/>
              <a:t> » code style:</a:t>
            </a:r>
            <a:br>
              <a:rPr lang="fr-FR" dirty="0"/>
            </a:br>
            <a:r>
              <a:rPr lang="fr-FR" dirty="0" err="1"/>
              <a:t>transform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(1, 2 … 10000) </a:t>
            </a:r>
            <a:r>
              <a:rPr lang="fr-FR" dirty="0" err="1"/>
              <a:t>into</a:t>
            </a:r>
            <a:r>
              <a:rPr lang="fr-FR" dirty="0"/>
              <a:t> Tuples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map</a:t>
            </a:r>
            <a:r>
              <a:rPr lang="fr-FR" dirty="0"/>
              <a:t> » lambda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88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693-3E91-6219-D89E-C3D65EFF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9CAD-970A-A971-5E9E-E20EB4B0F66D}"/>
              </a:ext>
            </a:extLst>
          </p:cNvPr>
          <p:cNvSpPr txBox="1"/>
          <p:nvPr/>
        </p:nvSpPr>
        <p:spPr>
          <a:xfrm>
            <a:off x="1335695" y="1723847"/>
            <a:ext cx="796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.</a:t>
            </a:r>
            <a:r>
              <a:rPr lang="fr-FR" sz="2000" dirty="0" err="1"/>
              <a:t>map</a:t>
            </a:r>
            <a:r>
              <a:rPr lang="fr-FR" sz="2000" dirty="0"/>
              <a:t>( f ) »       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method</a:t>
            </a:r>
            <a:r>
              <a:rPr lang="fr-FR" sz="2000" dirty="0"/>
              <a:t> of List,    </a:t>
            </a:r>
          </a:p>
          <a:p>
            <a:r>
              <a:rPr lang="fr-FR" sz="2000" dirty="0"/>
              <a:t>                              to </a:t>
            </a:r>
            <a:r>
              <a:rPr lang="fr-FR" sz="2000" dirty="0" err="1"/>
              <a:t>map</a:t>
            </a:r>
            <a:r>
              <a:rPr lang="fr-FR" sz="2000" dirty="0"/>
              <a:t> all </a:t>
            </a:r>
            <a:r>
              <a:rPr lang="fr-FR" sz="2000" dirty="0" err="1"/>
              <a:t>elements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source type X  to </a:t>
            </a:r>
            <a:r>
              <a:rPr lang="fr-FR" sz="2000" dirty="0" err="1"/>
              <a:t>target</a:t>
            </a:r>
            <a:r>
              <a:rPr lang="fr-FR" sz="2000" dirty="0"/>
              <a:t> type Y</a:t>
            </a:r>
          </a:p>
          <a:p>
            <a:r>
              <a:rPr lang="fr-FR" sz="2000" dirty="0"/>
              <a:t>                              </a:t>
            </a:r>
            <a:r>
              <a:rPr lang="fr-FR" sz="2000" dirty="0" err="1"/>
              <a:t>taking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« f » as </a:t>
            </a:r>
            <a:r>
              <a:rPr lang="fr-FR" sz="2000" dirty="0" err="1"/>
              <a:t>parameter</a:t>
            </a:r>
            <a:r>
              <a:rPr lang="fr-FR" sz="2000" dirty="0"/>
              <a:t> :   « f(X) -&gt; Y » </a:t>
            </a:r>
            <a:br>
              <a:rPr lang="fr-FR" sz="2000" dirty="0"/>
            </a:br>
            <a:r>
              <a:rPr lang="fr-FR" sz="2000" dirty="0"/>
              <a:t>                                        … f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written</a:t>
            </a:r>
            <a:r>
              <a:rPr lang="fr-FR" sz="2000" dirty="0"/>
              <a:t> as a lambda: « x =&gt; { ..return y;}  »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6EA839A-80A7-C090-0B03-090D4D2DB887}"/>
              </a:ext>
            </a:extLst>
          </p:cNvPr>
          <p:cNvSpPr/>
          <p:nvPr/>
        </p:nvSpPr>
        <p:spPr>
          <a:xfrm>
            <a:off x="4383577" y="4189655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7749897-4EFA-F85E-0D96-3C5828B26B86}"/>
              </a:ext>
            </a:extLst>
          </p:cNvPr>
          <p:cNvSpPr/>
          <p:nvPr/>
        </p:nvSpPr>
        <p:spPr>
          <a:xfrm>
            <a:off x="1740130" y="4632607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2ED0D8A-BE60-50CC-2D63-2EBA70B29822}"/>
              </a:ext>
            </a:extLst>
          </p:cNvPr>
          <p:cNvSpPr/>
          <p:nvPr/>
        </p:nvSpPr>
        <p:spPr>
          <a:xfrm>
            <a:off x="1740130" y="5184018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ABC7C0-BCCE-2292-A6A0-FFEF6F38EFDA}"/>
              </a:ext>
            </a:extLst>
          </p:cNvPr>
          <p:cNvSpPr/>
          <p:nvPr/>
        </p:nvSpPr>
        <p:spPr>
          <a:xfrm>
            <a:off x="1740130" y="5696636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F44D60-14BE-5F76-424D-2B246A68D0EA}"/>
              </a:ext>
            </a:extLst>
          </p:cNvPr>
          <p:cNvSpPr/>
          <p:nvPr/>
        </p:nvSpPr>
        <p:spPr>
          <a:xfrm>
            <a:off x="5214851" y="4273858"/>
            <a:ext cx="62622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60D1F-2645-7D14-5441-DAF83A8E0D97}"/>
              </a:ext>
            </a:extLst>
          </p:cNvPr>
          <p:cNvSpPr txBox="1"/>
          <p:nvPr/>
        </p:nvSpPr>
        <p:spPr>
          <a:xfrm>
            <a:off x="1208117" y="3761286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: List[X]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9A6E-275B-1DAB-3F50-890944FBB16A}"/>
              </a:ext>
            </a:extLst>
          </p:cNvPr>
          <p:cNvSpPr txBox="1"/>
          <p:nvPr/>
        </p:nvSpPr>
        <p:spPr>
          <a:xfrm>
            <a:off x="4383577" y="3761286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transformationFunction</a:t>
            </a:r>
            <a:r>
              <a:rPr lang="fr-FR" dirty="0"/>
              <a:t> : X -&gt; 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C56E04-1292-0527-CB6E-E7227735AB9F}"/>
              </a:ext>
            </a:extLst>
          </p:cNvPr>
          <p:cNvSpPr/>
          <p:nvPr/>
        </p:nvSpPr>
        <p:spPr>
          <a:xfrm>
            <a:off x="6123709" y="4165451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3BF09-B55B-91B0-0856-5D2AED80F5F6}"/>
              </a:ext>
            </a:extLst>
          </p:cNvPr>
          <p:cNvSpPr/>
          <p:nvPr/>
        </p:nvSpPr>
        <p:spPr>
          <a:xfrm>
            <a:off x="8987343" y="4584200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F6BEF-A8C1-B81B-FEDA-2A1BC1842CC1}"/>
              </a:ext>
            </a:extLst>
          </p:cNvPr>
          <p:cNvSpPr/>
          <p:nvPr/>
        </p:nvSpPr>
        <p:spPr>
          <a:xfrm>
            <a:off x="8987342" y="512831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A2FFB-D7CC-1E22-FC17-D1DA40A3202F}"/>
              </a:ext>
            </a:extLst>
          </p:cNvPr>
          <p:cNvSpPr/>
          <p:nvPr/>
        </p:nvSpPr>
        <p:spPr>
          <a:xfrm>
            <a:off x="8987342" y="569663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9F89-D3AE-5E4A-35CA-2F27A8A3A8AD}"/>
              </a:ext>
            </a:extLst>
          </p:cNvPr>
          <p:cNvSpPr txBox="1"/>
          <p:nvPr/>
        </p:nvSpPr>
        <p:spPr>
          <a:xfrm>
            <a:off x="8415252" y="3945952"/>
            <a:ext cx="14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target</a:t>
            </a:r>
            <a:r>
              <a:rPr lang="fr-FR" dirty="0"/>
              <a:t> : List[Y]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E1198-11F1-E178-2A56-5277E760267E}"/>
              </a:ext>
            </a:extLst>
          </p:cNvPr>
          <p:cNvSpPr/>
          <p:nvPr/>
        </p:nvSpPr>
        <p:spPr>
          <a:xfrm>
            <a:off x="1590502" y="4315284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95CF28-7C78-F683-DFAD-39EA66356517}"/>
              </a:ext>
            </a:extLst>
          </p:cNvPr>
          <p:cNvSpPr/>
          <p:nvPr/>
        </p:nvSpPr>
        <p:spPr>
          <a:xfrm>
            <a:off x="8736675" y="4315869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F0F9-4551-0179-09BC-837F15C7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" y="2676247"/>
            <a:ext cx="11585770" cy="1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B4EA-9F4E-B7F9-E872-392B7AD0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1969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4: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exercise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4a / display </a:t>
            </a:r>
            <a:r>
              <a:rPr lang="fr-FR" dirty="0" err="1"/>
              <a:t>length</a:t>
            </a:r>
            <a:r>
              <a:rPr lang="fr-FR" dirty="0"/>
              <a:t> of </a:t>
            </a:r>
            <a:r>
              <a:rPr lang="fr-FR" dirty="0" err="1"/>
              <a:t>result</a:t>
            </a:r>
            <a:br>
              <a:rPr lang="fr-FR" dirty="0"/>
            </a:br>
            <a:r>
              <a:rPr lang="fr-FR" dirty="0"/>
              <a:t>4b/ display </a:t>
            </a:r>
            <a:r>
              <a:rPr lang="fr-FR" dirty="0" err="1"/>
              <a:t>row</a:t>
            </a:r>
            <a:r>
              <a:rPr lang="fr-FR" dirty="0"/>
              <a:t> 0 tuple</a:t>
            </a:r>
            <a:br>
              <a:rPr lang="fr-FR" dirty="0"/>
            </a:br>
            <a:r>
              <a:rPr lang="fr-FR" dirty="0"/>
              <a:t>4c/ display </a:t>
            </a:r>
            <a:r>
              <a:rPr lang="fr-FR" dirty="0" err="1"/>
              <a:t>row</a:t>
            </a:r>
            <a:r>
              <a:rPr lang="fr-FR" dirty="0"/>
              <a:t> 0,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tuple</a:t>
            </a:r>
          </a:p>
        </p:txBody>
      </p:sp>
    </p:spTree>
    <p:extLst>
      <p:ext uri="{BB962C8B-B14F-4D97-AF65-F5344CB8AC3E}">
        <p14:creationId xmlns:p14="http://schemas.microsoft.com/office/powerpoint/2010/main" val="386644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0D915-8747-BFCC-8915-07FD0AAE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98" y="2361400"/>
            <a:ext cx="4322603" cy="26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0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67345"/>
            <a:ext cx="11571316" cy="293162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5: 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 err="1"/>
              <a:t>int</a:t>
            </a:r>
            <a:r>
              <a:rPr lang="fr-FR" dirty="0"/>
              <a:t> : i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br>
              <a:rPr lang="fr-FR" dirty="0"/>
            </a:br>
            <a:r>
              <a:rPr lang="fr-FR" dirty="0"/>
              <a:t>string: « hello ${i} »</a:t>
            </a:r>
          </a:p>
        </p:txBody>
      </p:sp>
    </p:spTree>
    <p:extLst>
      <p:ext uri="{BB962C8B-B14F-4D97-AF65-F5344CB8AC3E}">
        <p14:creationId xmlns:p14="http://schemas.microsoft.com/office/powerpoint/2010/main" val="241240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2567-2923-4513-8415-1059AD0E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16902-C7CD-1246-08B9-E08E678FB2AF}"/>
              </a:ext>
            </a:extLst>
          </p:cNvPr>
          <p:cNvSpPr txBox="1"/>
          <p:nvPr/>
        </p:nvSpPr>
        <p:spPr>
          <a:xfrm>
            <a:off x="1318953" y="2698865"/>
            <a:ext cx="83882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Just use </a:t>
            </a:r>
          </a:p>
          <a:p>
            <a:endParaRPr lang="fr-FR" sz="2400" dirty="0"/>
          </a:p>
          <a:p>
            <a:r>
              <a:rPr lang="fr-FR" sz="2400" dirty="0" err="1"/>
              <a:t>spark.createDataset</a:t>
            </a:r>
            <a:r>
              <a:rPr lang="fr-FR" sz="2400" dirty="0"/>
              <a:t>()    </a:t>
            </a:r>
            <a:r>
              <a:rPr lang="fr-FR" sz="2400" dirty="0" err="1"/>
              <a:t>method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« </a:t>
            </a:r>
            <a:r>
              <a:rPr lang="fr-FR" sz="2400" dirty="0" err="1"/>
              <a:t>spark</a:t>
            </a:r>
            <a:r>
              <a:rPr lang="fr-FR" sz="2400" dirty="0"/>
              <a:t> » 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built-in</a:t>
            </a:r>
            <a:r>
              <a:rPr lang="fr-FR" sz="2400" dirty="0"/>
              <a:t> variable</a:t>
            </a:r>
          </a:p>
          <a:p>
            <a:r>
              <a:rPr lang="fr-FR" sz="2400" dirty="0"/>
              <a:t>You can type  « </a:t>
            </a:r>
            <a:r>
              <a:rPr lang="fr-FR" sz="2400" dirty="0" err="1"/>
              <a:t>spark.create</a:t>
            </a:r>
            <a:r>
              <a:rPr lang="fr-FR" sz="2400" dirty="0"/>
              <a:t> » and </a:t>
            </a:r>
            <a:r>
              <a:rPr lang="fr-FR" sz="2400" dirty="0" err="1"/>
              <a:t>press</a:t>
            </a:r>
            <a:r>
              <a:rPr lang="fr-FR" sz="2400" dirty="0"/>
              <a:t> TAB TAB to </a:t>
            </a:r>
            <a:r>
              <a:rPr lang="fr-FR" sz="2400" dirty="0" err="1"/>
              <a:t>autocomplete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855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0178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Unzip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in C:\apps\hadoop\spark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BE333-0CE3-D044-C2F9-FC5B0F42E846}"/>
              </a:ext>
            </a:extLst>
          </p:cNvPr>
          <p:cNvSpPr txBox="1"/>
          <p:nvPr/>
        </p:nvSpPr>
        <p:spPr>
          <a:xfrm>
            <a:off x="838200" y="1901067"/>
            <a:ext cx="776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cygwin</a:t>
            </a:r>
            <a:r>
              <a:rPr lang="fr-FR" sz="2400" dirty="0"/>
              <a:t> / Linux ?   =&gt; </a:t>
            </a:r>
            <a:r>
              <a:rPr lang="fr-FR" sz="2400" dirty="0" err="1"/>
              <a:t>simply</a:t>
            </a:r>
            <a:r>
              <a:rPr lang="fr-FR" sz="2400" dirty="0"/>
              <a:t> type  « tar </a:t>
            </a:r>
            <a:r>
              <a:rPr lang="fr-FR" sz="2400" dirty="0" err="1"/>
              <a:t>zxf</a:t>
            </a:r>
            <a:r>
              <a:rPr lang="fr-FR" sz="2400" dirty="0"/>
              <a:t> spark*.tgz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8B769-BE89-6D8E-600E-287C471EC3C1}"/>
              </a:ext>
            </a:extLst>
          </p:cNvPr>
          <p:cNvSpPr txBox="1"/>
          <p:nvPr/>
        </p:nvSpPr>
        <p:spPr>
          <a:xfrm>
            <a:off x="838200" y="3089429"/>
            <a:ext cx="237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Windows …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E4B443-067D-22A6-5305-1D15BC1D2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29613"/>
              </p:ext>
            </p:extLst>
          </p:nvPr>
        </p:nvGraphicFramePr>
        <p:xfrm>
          <a:off x="3298054" y="2735207"/>
          <a:ext cx="7447409" cy="38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03120" imgH="5284440" progId="PBrush">
                  <p:embed/>
                </p:oleObj>
              </mc:Choice>
              <mc:Fallback>
                <p:oleObj name="Bitmap Image" r:id="rId2" imgW="10203120" imgH="5284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8054" y="2735207"/>
                        <a:ext cx="7447409" cy="3857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356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13533-85E0-B525-AA31-653DA37B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9" y="1472142"/>
            <a:ext cx="11220378" cy="2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3FA68-ADE9-E8E3-7A53-78B91AE1FDA0}"/>
              </a:ext>
            </a:extLst>
          </p:cNvPr>
          <p:cNvSpPr txBox="1"/>
          <p:nvPr/>
        </p:nvSpPr>
        <p:spPr>
          <a:xfrm>
            <a:off x="659476" y="4344785"/>
            <a:ext cx="28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Equivalent 1-liner solution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6509C-4443-3602-0E0F-CFAD01CD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9" y="4872625"/>
            <a:ext cx="11261849" cy="5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986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ex. 5</a:t>
            </a:r>
            <a:br>
              <a:rPr lang="fr-FR" dirty="0"/>
            </a:b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F899D3-42B5-89DF-37FC-BE0A98012AD0}"/>
              </a:ext>
            </a:extLst>
          </p:cNvPr>
          <p:cNvSpPr txBox="1">
            <a:spLocks/>
          </p:cNvSpPr>
          <p:nvPr/>
        </p:nvSpPr>
        <p:spPr>
          <a:xfrm>
            <a:off x="563880" y="1535084"/>
            <a:ext cx="10515600" cy="309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6a / display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6b/ show first </a:t>
            </a:r>
            <a:r>
              <a:rPr lang="fr-FR" dirty="0" err="1"/>
              <a:t>rows</a:t>
            </a:r>
            <a:r>
              <a:rPr lang="fr-FR" dirty="0"/>
              <a:t> (default: 20)</a:t>
            </a:r>
          </a:p>
          <a:p>
            <a:r>
              <a:rPr lang="fr-FR" dirty="0"/>
              <a:t>6c/ show </a:t>
            </a:r>
            <a:r>
              <a:rPr lang="fr-FR" dirty="0" err="1"/>
              <a:t>only</a:t>
            </a:r>
            <a:r>
              <a:rPr lang="fr-FR" dirty="0"/>
              <a:t> first 2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6d/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row0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61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43700-3FB9-9D2B-9046-3AB9C63B2A8C}"/>
              </a:ext>
            </a:extLst>
          </p:cNvPr>
          <p:cNvSpPr txBox="1"/>
          <p:nvPr/>
        </p:nvSpPr>
        <p:spPr>
          <a:xfrm>
            <a:off x="838200" y="2654531"/>
            <a:ext cx="6691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on Seq or List …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accept</a:t>
            </a:r>
            <a:r>
              <a:rPr lang="fr-FR" sz="2400" dirty="0"/>
              <a:t>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, </a:t>
            </a:r>
          </a:p>
          <a:p>
            <a:r>
              <a:rPr lang="fr-FR" sz="2400" dirty="0"/>
              <a:t>like « .show() », « .count() », « .</a:t>
            </a:r>
            <a:r>
              <a:rPr lang="fr-FR" sz="2400" dirty="0" err="1"/>
              <a:t>take</a:t>
            </a:r>
            <a:r>
              <a:rPr lang="fr-FR" sz="2400" dirty="0"/>
              <a:t>() »  etc.</a:t>
            </a:r>
          </a:p>
        </p:txBody>
      </p:sp>
    </p:spTree>
    <p:extLst>
      <p:ext uri="{BB962C8B-B14F-4D97-AF65-F5344CB8AC3E}">
        <p14:creationId xmlns:p14="http://schemas.microsoft.com/office/powerpoint/2010/main" val="283934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608D-8796-8D36-C2B1-C51F600C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19" y="1366675"/>
            <a:ext cx="3317208" cy="303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9BBFA-1894-84A3-26B4-6CB95794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9" y="2079646"/>
            <a:ext cx="1855631" cy="4077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0C9C9-CC75-A5FC-5D93-F5713E6207FC}"/>
              </a:ext>
            </a:extLst>
          </p:cNvPr>
          <p:cNvSpPr txBox="1"/>
          <p:nvPr/>
        </p:nvSpPr>
        <p:spPr>
          <a:xfrm>
            <a:off x="5974080" y="1388966"/>
            <a:ext cx="490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 default… « .show() » =&gt;  </a:t>
            </a:r>
            <a:r>
              <a:rPr lang="fr-FR" dirty="0" err="1"/>
              <a:t>same</a:t>
            </a:r>
            <a:r>
              <a:rPr lang="fr-FR" dirty="0"/>
              <a:t> as  « .show(20) »</a:t>
            </a:r>
            <a:br>
              <a:rPr lang="fr-FR" dirty="0"/>
            </a:br>
            <a:r>
              <a:rPr lang="fr-FR" dirty="0"/>
              <a:t>.. =&gt; </a:t>
            </a:r>
            <a:r>
              <a:rPr lang="fr-FR" dirty="0" err="1"/>
              <a:t>same</a:t>
            </a:r>
            <a:r>
              <a:rPr lang="fr-FR" dirty="0"/>
              <a:t> as « .show(20, </a:t>
            </a:r>
            <a:r>
              <a:rPr lang="fr-FR" dirty="0" err="1"/>
              <a:t>true</a:t>
            </a:r>
            <a:r>
              <a:rPr lang="fr-FR" dirty="0"/>
              <a:t>) 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887E0-05C0-5C50-955C-147AE0CB9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9" y="4620664"/>
            <a:ext cx="4530866" cy="21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41"/>
            <a:ext cx="10515600" cy="85533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Rename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F1185-F519-3E47-4C07-729938EF3EFB}"/>
              </a:ext>
            </a:extLst>
          </p:cNvPr>
          <p:cNvSpPr txBox="1"/>
          <p:nvPr/>
        </p:nvSpPr>
        <p:spPr>
          <a:xfrm>
            <a:off x="3588623" y="2642235"/>
            <a:ext cx="5225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Rename </a:t>
            </a:r>
            <a:r>
              <a:rPr lang="fr-FR" sz="3600" dirty="0" err="1"/>
              <a:t>columns</a:t>
            </a:r>
            <a:r>
              <a:rPr lang="fr-FR" sz="3600" dirty="0"/>
              <a:t> _1,_2,_3 </a:t>
            </a:r>
            <a:br>
              <a:rPr lang="fr-FR" sz="3600" dirty="0"/>
            </a:br>
            <a:r>
              <a:rPr lang="fr-FR" sz="3600" dirty="0"/>
              <a:t>to </a:t>
            </a:r>
            <a:br>
              <a:rPr lang="fr-FR" sz="3600" dirty="0"/>
            </a:br>
            <a:r>
              <a:rPr lang="fr-FR" sz="3600" dirty="0"/>
              <a:t>« id », « </a:t>
            </a:r>
            <a:r>
              <a:rPr lang="fr-FR" sz="3600" dirty="0" err="1"/>
              <a:t>even</a:t>
            </a:r>
            <a:r>
              <a:rPr lang="fr-FR" sz="3600" dirty="0"/>
              <a:t> », « </a:t>
            </a:r>
            <a:r>
              <a:rPr lang="fr-FR" sz="3600" dirty="0" err="1"/>
              <a:t>text</a:t>
            </a:r>
            <a:r>
              <a:rPr lang="fr-FR" sz="3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087726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F5E38-8AA3-7740-25CD-3F82F82526C6}"/>
              </a:ext>
            </a:extLst>
          </p:cNvPr>
          <p:cNvSpPr txBox="1"/>
          <p:nvPr/>
        </p:nvSpPr>
        <p:spPr>
          <a:xfrm>
            <a:off x="1917469" y="2975956"/>
            <a:ext cx="51131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 </a:t>
            </a:r>
            <a:r>
              <a:rPr lang="fr-FR" sz="2000" dirty="0" err="1"/>
              <a:t>dataset.withColumnRenamed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are immutable !</a:t>
            </a:r>
          </a:p>
          <a:p>
            <a:r>
              <a:rPr lang="fr-FR" sz="2000" dirty="0"/>
              <a:t>Most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returns</a:t>
            </a:r>
            <a:r>
              <a:rPr lang="fr-FR" sz="2000" dirty="0"/>
              <a:t> a new </a:t>
            </a:r>
            <a:r>
              <a:rPr lang="fr-FR" sz="2000" dirty="0" err="1"/>
              <a:t>Dataset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so</a:t>
            </a:r>
            <a:r>
              <a:rPr lang="fr-FR" sz="2000" dirty="0"/>
              <a:t> cascade calls (or </a:t>
            </a:r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intermediate</a:t>
            </a:r>
            <a:r>
              <a:rPr lang="fr-FR" sz="2000" dirty="0"/>
              <a:t> </a:t>
            </a:r>
            <a:r>
              <a:rPr lang="fr-FR" sz="2000" dirty="0" err="1"/>
              <a:t>results</a:t>
            </a:r>
            <a:r>
              <a:rPr lang="fr-FR" sz="2000" dirty="0"/>
              <a:t>)</a:t>
            </a:r>
          </a:p>
          <a:p>
            <a:r>
              <a:rPr lang="fr-FR" sz="2000" dirty="0" err="1"/>
              <a:t>repeat</a:t>
            </a:r>
            <a:r>
              <a:rPr lang="fr-FR" sz="2000" dirty="0"/>
              <a:t> the </a:t>
            </a:r>
            <a:r>
              <a:rPr lang="fr-FR" sz="2000" dirty="0" err="1"/>
              <a:t>operation</a:t>
            </a:r>
            <a:r>
              <a:rPr lang="fr-FR" sz="2000" dirty="0"/>
              <a:t> 3 times</a:t>
            </a:r>
          </a:p>
        </p:txBody>
      </p:sp>
    </p:spTree>
    <p:extLst>
      <p:ext uri="{BB962C8B-B14F-4D97-AF65-F5344CB8AC3E}">
        <p14:creationId xmlns:p14="http://schemas.microsoft.com/office/powerpoint/2010/main" val="151771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6D327-301A-6FCE-CD3B-241F0190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9" y="1486190"/>
            <a:ext cx="8502284" cy="189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6F311-7D0E-B04A-2381-337CAAE9E294}"/>
              </a:ext>
            </a:extLst>
          </p:cNvPr>
          <p:cNvSpPr txBox="1"/>
          <p:nvPr/>
        </p:nvSpPr>
        <p:spPr>
          <a:xfrm>
            <a:off x="590189" y="4078778"/>
            <a:ext cx="484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</a:t>
            </a:r>
            <a:r>
              <a:rPr lang="fr-FR" dirty="0"/>
              <a:t> …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unmodified</a:t>
            </a:r>
            <a:r>
              <a:rPr lang="fr-FR" dirty="0"/>
              <a:t> … </a:t>
            </a:r>
            <a:r>
              <a:rPr lang="fr-FR" dirty="0" err="1"/>
              <a:t>still</a:t>
            </a:r>
            <a:r>
              <a:rPr lang="fr-FR" dirty="0"/>
              <a:t> has  _1, _2, _3 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29BC-3DFF-6F26-FC0C-7BC1B483B7B0}"/>
              </a:ext>
            </a:extLst>
          </p:cNvPr>
          <p:cNvSpPr txBox="1"/>
          <p:nvPr/>
        </p:nvSpPr>
        <p:spPr>
          <a:xfrm>
            <a:off x="590188" y="5187144"/>
            <a:ext cx="33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idiomatic</a:t>
            </a:r>
            <a:r>
              <a:rPr lang="fr-FR" dirty="0"/>
              <a:t>: cascade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515CB-22CC-8725-F261-FC637088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4" y="5538246"/>
            <a:ext cx="11435709" cy="51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A2B7B-C52C-BA11-99D0-454423D7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8" y="4502966"/>
            <a:ext cx="8583883" cy="3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8E625-5474-423F-01C0-B04C2BBF3DEA}"/>
              </a:ext>
            </a:extLst>
          </p:cNvPr>
          <p:cNvSpPr txBox="1"/>
          <p:nvPr/>
        </p:nvSpPr>
        <p:spPr>
          <a:xfrm>
            <a:off x="3358342" y="2937164"/>
            <a:ext cx="7453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« 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Column</a:t>
            </a:r>
            <a:r>
              <a:rPr lang="fr-FR" sz="2400" dirty="0"/>
              <a:t>) » </a:t>
            </a:r>
            <a:r>
              <a:rPr lang="fr-FR" sz="2400" dirty="0" err="1"/>
              <a:t>operators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an expression on </a:t>
            </a:r>
            <a:r>
              <a:rPr lang="fr-FR" sz="2400" dirty="0" err="1"/>
              <a:t>column</a:t>
            </a:r>
            <a:r>
              <a:rPr lang="fr-FR" sz="2400" dirty="0"/>
              <a:t> « id » of </a:t>
            </a:r>
            <a:r>
              <a:rPr lang="fr-FR" sz="2400" dirty="0" err="1"/>
              <a:t>dataset</a:t>
            </a:r>
            <a:r>
              <a:rPr lang="fr-FR" sz="2400" dirty="0"/>
              <a:t> « </a:t>
            </a:r>
            <a:r>
              <a:rPr lang="fr-FR" sz="2400" dirty="0" err="1"/>
              <a:t>ds</a:t>
            </a:r>
            <a:r>
              <a:rPr lang="fr-FR" sz="2400" dirty="0"/>
              <a:t> »,</a:t>
            </a:r>
          </a:p>
          <a:p>
            <a:r>
              <a:rPr lang="fr-FR" sz="2400" dirty="0"/>
              <a:t>You can use « </a:t>
            </a:r>
            <a:r>
              <a:rPr lang="fr-FR" sz="2400" dirty="0" err="1"/>
              <a:t>ds</a:t>
            </a:r>
            <a:r>
              <a:rPr lang="fr-FR" sz="2400" dirty="0"/>
              <a:t>(« id ») »</a:t>
            </a:r>
            <a:br>
              <a:rPr lang="fr-FR" sz="2400" dirty="0"/>
            </a:br>
            <a:r>
              <a:rPr lang="fr-FR" sz="2400" dirty="0"/>
              <a:t>OR </a:t>
            </a:r>
            <a:r>
              <a:rPr lang="fr-FR" sz="2400" dirty="0" err="1"/>
              <a:t>implicit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 $«id »</a:t>
            </a:r>
          </a:p>
        </p:txBody>
      </p:sp>
    </p:spTree>
    <p:extLst>
      <p:ext uri="{BB962C8B-B14F-4D97-AF65-F5344CB8AC3E}">
        <p14:creationId xmlns:p14="http://schemas.microsoft.com/office/powerpoint/2010/main" val="153114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98856-1354-59E7-5D57-4CCC5437E0B1}"/>
              </a:ext>
            </a:extLst>
          </p:cNvPr>
          <p:cNvSpPr txBox="1"/>
          <p:nvPr/>
        </p:nvSpPr>
        <p:spPr>
          <a:xfrm>
            <a:off x="1311731" y="3962401"/>
            <a:ext cx="7667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ds</a:t>
            </a:r>
            <a:r>
              <a:rPr lang="fr-FR" dirty="0"/>
              <a:t>(«  </a:t>
            </a:r>
            <a:r>
              <a:rPr lang="fr-FR" dirty="0" err="1"/>
              <a:t>columnName</a:t>
            </a:r>
            <a:r>
              <a:rPr lang="fr-FR" dirty="0"/>
              <a:t>»)  </a:t>
            </a:r>
            <a:r>
              <a:rPr lang="fr-FR" dirty="0" err="1"/>
              <a:t>operator</a:t>
            </a:r>
            <a:r>
              <a:rPr lang="fr-FR" dirty="0"/>
              <a:t>…  )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SQL </a:t>
            </a:r>
            <a:r>
              <a:rPr lang="fr-FR" dirty="0" err="1"/>
              <a:t>conditionExpr</a:t>
            </a:r>
            <a:r>
              <a:rPr lang="fr-FR" dirty="0"/>
              <a:t>…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  <a:p>
            <a:r>
              <a:rPr lang="fr-FR" dirty="0"/>
              <a:t>But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 … </a:t>
            </a:r>
            <a:r>
              <a:rPr lang="fr-FR" dirty="0" err="1"/>
              <a:t>using</a:t>
            </a:r>
            <a:r>
              <a:rPr lang="fr-FR" dirty="0"/>
              <a:t> lambda </a:t>
            </a:r>
            <a:r>
              <a:rPr lang="fr-FR" dirty="0" err="1"/>
              <a:t>predicateFunc</a:t>
            </a:r>
            <a:r>
              <a:rPr lang="fr-FR" dirty="0"/>
              <a:t> : </a:t>
            </a:r>
            <a:r>
              <a:rPr lang="fr-FR" dirty="0" err="1"/>
              <a:t>row</a:t>
            </a:r>
            <a:r>
              <a:rPr lang="fr-FR" dirty="0"/>
              <a:t> -&gt; </a:t>
            </a:r>
            <a:r>
              <a:rPr lang="fr-FR" dirty="0" err="1"/>
              <a:t>boolean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36CBA-50BB-8A8E-AD36-353F1F45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09" y="2190007"/>
            <a:ext cx="8687553" cy="118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5093D-BD92-5B3D-E452-F64B6AB4F7EF}"/>
              </a:ext>
            </a:extLst>
          </p:cNvPr>
          <p:cNvSpPr txBox="1"/>
          <p:nvPr/>
        </p:nvSpPr>
        <p:spPr>
          <a:xfrm>
            <a:off x="1413164" y="1377360"/>
            <a:ext cx="52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 « .</a:t>
            </a:r>
            <a:r>
              <a:rPr lang="fr-FR" dirty="0" err="1"/>
              <a:t>filter</a:t>
            </a:r>
            <a:r>
              <a:rPr lang="fr-FR" dirty="0"/>
              <a:t>» and </a:t>
            </a:r>
            <a:r>
              <a:rPr lang="fr-FR" dirty="0" err="1"/>
              <a:t>pres</a:t>
            </a:r>
            <a:r>
              <a:rPr lang="fr-FR" dirty="0"/>
              <a:t> TAB </a:t>
            </a:r>
            <a:r>
              <a:rPr lang="fr-FR" dirty="0" err="1"/>
              <a:t>TAB</a:t>
            </a:r>
            <a:r>
              <a:rPr lang="fr-FR" dirty="0"/>
              <a:t> to </a:t>
            </a:r>
            <a:r>
              <a:rPr lang="fr-FR" dirty="0" err="1"/>
              <a:t>autocomplete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3 possible </a:t>
            </a:r>
            <a:r>
              <a:rPr lang="fr-FR" dirty="0" err="1"/>
              <a:t>overloads</a:t>
            </a:r>
            <a:r>
              <a:rPr lang="fr-FR" dirty="0"/>
              <a:t> for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254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340C-409B-52FB-C319-4D3ACF1B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66" y="2916741"/>
            <a:ext cx="10278353" cy="10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5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2B12-BBE7-F844-C54C-5D3093B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7-Zip … not </a:t>
            </a:r>
            <a:r>
              <a:rPr lang="fr-FR" dirty="0" err="1"/>
              <a:t>very</a:t>
            </a:r>
            <a:r>
              <a:rPr lang="fr-FR" dirty="0"/>
              <a:t> user-</a:t>
            </a:r>
            <a:r>
              <a:rPr lang="fr-FR" dirty="0" err="1"/>
              <a:t>friendly</a:t>
            </a:r>
            <a:r>
              <a:rPr lang="fr-FR" dirty="0"/>
              <a:t> for « .tar.gz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28AA8-6C79-796F-264D-2EE89951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72" y="1652335"/>
            <a:ext cx="5791702" cy="1912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EFE6AA-83FF-770A-36F6-38E638FB17F3}"/>
              </a:ext>
            </a:extLst>
          </p:cNvPr>
          <p:cNvSpPr/>
          <p:nvPr/>
        </p:nvSpPr>
        <p:spPr>
          <a:xfrm>
            <a:off x="3030124" y="2764539"/>
            <a:ext cx="21196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58E28-365E-46B2-44F4-85947B228159}"/>
              </a:ext>
            </a:extLst>
          </p:cNvPr>
          <p:cNvSpPr txBox="1"/>
          <p:nvPr/>
        </p:nvSpPr>
        <p:spPr>
          <a:xfrm>
            <a:off x="2533935" y="3299287"/>
            <a:ext cx="900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First  </a:t>
            </a:r>
            <a:r>
              <a:rPr lang="fr-FR" sz="2400" dirty="0" err="1"/>
              <a:t>unzip</a:t>
            </a:r>
            <a:r>
              <a:rPr lang="fr-FR" sz="2400" dirty="0"/>
              <a:t> …. 7-Zip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understand</a:t>
            </a:r>
            <a:r>
              <a:rPr lang="fr-FR" sz="2400" dirty="0"/>
              <a:t> the « .</a:t>
            </a:r>
            <a:r>
              <a:rPr lang="fr-FR" sz="2400" dirty="0" err="1"/>
              <a:t>gz</a:t>
            </a:r>
            <a:r>
              <a:rPr lang="fr-FR" sz="2400" dirty="0"/>
              <a:t> »  </a:t>
            </a:r>
            <a:r>
              <a:rPr lang="fr-FR" sz="2400" dirty="0" err="1"/>
              <a:t>suffix</a:t>
            </a:r>
            <a:r>
              <a:rPr lang="fr-FR" sz="2400" dirty="0"/>
              <a:t>  out of « .tar.gz »</a:t>
            </a:r>
          </a:p>
          <a:p>
            <a:r>
              <a:rPr lang="fr-FR" sz="2400" dirty="0"/>
              <a:t>=&gt; You </a:t>
            </a:r>
            <a:r>
              <a:rPr lang="fr-FR" sz="2400" dirty="0" err="1"/>
              <a:t>extract</a:t>
            </a:r>
            <a:r>
              <a:rPr lang="fr-FR" sz="2400" dirty="0"/>
              <a:t> a « .tar » file ….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extract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file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66A35-A569-6F82-8A3F-E5CA4BF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0" y="4767567"/>
            <a:ext cx="6294665" cy="18175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AB1BF53-BB18-4437-FFD2-82643995977A}"/>
              </a:ext>
            </a:extLst>
          </p:cNvPr>
          <p:cNvSpPr/>
          <p:nvPr/>
        </p:nvSpPr>
        <p:spPr>
          <a:xfrm>
            <a:off x="5183164" y="5841242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8E3670-E9A6-D409-EAA6-1D4F5546D423}"/>
              </a:ext>
            </a:extLst>
          </p:cNvPr>
          <p:cNvSpPr/>
          <p:nvPr/>
        </p:nvSpPr>
        <p:spPr>
          <a:xfrm>
            <a:off x="411308" y="5119705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A5423-D676-F54B-2B10-ED7A516C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75" y="4500526"/>
            <a:ext cx="4160881" cy="1238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B02DEA-7834-15CE-0906-F8F4C4E26FAF}"/>
              </a:ext>
            </a:extLst>
          </p:cNvPr>
          <p:cNvSpPr/>
          <p:nvPr/>
        </p:nvSpPr>
        <p:spPr>
          <a:xfrm>
            <a:off x="2018294" y="4955677"/>
            <a:ext cx="14692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0B0AE8-42DA-905D-3D3C-CF223013F5F8}"/>
              </a:ext>
            </a:extLst>
          </p:cNvPr>
          <p:cNvSpPr/>
          <p:nvPr/>
        </p:nvSpPr>
        <p:spPr>
          <a:xfrm>
            <a:off x="6448744" y="5251601"/>
            <a:ext cx="59805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031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EB516-6F25-E936-6433-16358DC578A3}"/>
              </a:ext>
            </a:extLst>
          </p:cNvPr>
          <p:cNvSpPr txBox="1"/>
          <p:nvPr/>
        </p:nvSpPr>
        <p:spPr>
          <a:xfrm>
            <a:off x="3358342" y="2937164"/>
            <a:ext cx="4629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</a:p>
          <a:p>
            <a:r>
              <a:rPr lang="fr-FR" sz="2400" dirty="0"/>
              <a:t>      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  <a:br>
              <a:rPr lang="fr-FR" sz="2400" dirty="0"/>
            </a:br>
            <a:r>
              <a:rPr lang="fr-FR" sz="2400" dirty="0"/>
              <a:t>AND </a:t>
            </a:r>
          </a:p>
          <a:p>
            <a:r>
              <a:rPr lang="fr-FR" sz="2400" dirty="0"/>
              <a:t>      «</a:t>
            </a:r>
            <a:r>
              <a:rPr lang="fr-FR" sz="2400" dirty="0" err="1"/>
              <a:t>text</a:t>
            </a:r>
            <a:r>
              <a:rPr lang="fr-FR" sz="2400" dirty="0"/>
              <a:t> »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substring</a:t>
            </a:r>
            <a:r>
              <a:rPr lang="fr-FR" sz="2400" dirty="0"/>
              <a:t> « 12 »</a:t>
            </a:r>
          </a:p>
        </p:txBody>
      </p:sp>
    </p:spTree>
    <p:extLst>
      <p:ext uri="{BB962C8B-B14F-4D97-AF65-F5344CB8AC3E}">
        <p14:creationId xmlns:p14="http://schemas.microsoft.com/office/powerpoint/2010/main" val="1874387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C91F-C8A0-ACAD-F998-19D3012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433DB-490F-F4DF-8E28-B3FC6BD32CDF}"/>
              </a:ext>
            </a:extLst>
          </p:cNvPr>
          <p:cNvSpPr txBox="1"/>
          <p:nvPr/>
        </p:nvSpPr>
        <p:spPr>
          <a:xfrm>
            <a:off x="2412844" y="2767280"/>
            <a:ext cx="7366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 as </a:t>
            </a:r>
            <a:r>
              <a:rPr lang="fr-FR" sz="2000" dirty="0" err="1"/>
              <a:t>overriden</a:t>
            </a:r>
            <a:r>
              <a:rPr lang="fr-FR" sz="2000" dirty="0"/>
              <a:t> </a:t>
            </a:r>
            <a:r>
              <a:rPr lang="fr-FR" sz="2000" dirty="0" err="1"/>
              <a:t>most</a:t>
            </a:r>
            <a:r>
              <a:rPr lang="fr-FR" sz="2000" dirty="0"/>
              <a:t> of the </a:t>
            </a:r>
            <a:r>
              <a:rPr lang="fr-FR" sz="2000" dirty="0" err="1"/>
              <a:t>natural</a:t>
            </a:r>
            <a:r>
              <a:rPr lang="fr-FR" sz="2000" dirty="0"/>
              <a:t> </a:t>
            </a:r>
            <a:r>
              <a:rPr lang="fr-FR" sz="2000" dirty="0" err="1"/>
              <a:t>operators</a:t>
            </a:r>
            <a:r>
              <a:rPr lang="fr-FR" sz="2000" dirty="0"/>
              <a:t> on class « </a:t>
            </a:r>
            <a:r>
              <a:rPr lang="fr-FR" sz="2000" dirty="0" err="1"/>
              <a:t>Column</a:t>
            </a:r>
            <a:r>
              <a:rPr lang="fr-FR" sz="2000" dirty="0"/>
              <a:t> »</a:t>
            </a:r>
          </a:p>
          <a:p>
            <a:r>
              <a:rPr lang="fr-FR" sz="2000" dirty="0" err="1"/>
              <a:t>Including</a:t>
            </a:r>
            <a:r>
              <a:rPr lang="fr-FR" sz="2000" dirty="0"/>
              <a:t> &gt;=,  &amp;&amp;,  ||, !, </a:t>
            </a:r>
            <a:r>
              <a:rPr lang="fr-FR" sz="2000" dirty="0" err="1"/>
              <a:t>contains</a:t>
            </a:r>
            <a:r>
              <a:rPr lang="fr-FR" sz="2000" dirty="0"/>
              <a:t>, …</a:t>
            </a:r>
          </a:p>
          <a:p>
            <a:endParaRPr lang="fr-FR" sz="2000" dirty="0"/>
          </a:p>
          <a:p>
            <a:r>
              <a:rPr lang="fr-FR" sz="2000" dirty="0"/>
              <a:t>You can </a:t>
            </a:r>
            <a:r>
              <a:rPr lang="fr-FR" sz="2000" dirty="0" err="1"/>
              <a:t>manipulate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 </a:t>
            </a:r>
            <a:r>
              <a:rPr lang="fr-FR" sz="2000" dirty="0" err="1"/>
              <a:t>almost</a:t>
            </a:r>
            <a:r>
              <a:rPr lang="fr-FR" sz="2000" dirty="0"/>
              <a:t> as values in scala</a:t>
            </a:r>
          </a:p>
        </p:txBody>
      </p:sp>
    </p:spTree>
    <p:extLst>
      <p:ext uri="{BB962C8B-B14F-4D97-AF65-F5344CB8AC3E}">
        <p14:creationId xmlns:p14="http://schemas.microsoft.com/office/powerpoint/2010/main" val="3989879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8168B-06DD-621F-80D2-09ADCF34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96" y="1938118"/>
            <a:ext cx="9179636" cy="3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6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226A-FA7C-8F36-DA8E-CD5529E3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5B115-0BD2-A245-C2E2-870098AC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30" y="1792473"/>
            <a:ext cx="9165939" cy="34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7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1D872-6E37-B8C3-757A-D6497BDC44C6}"/>
              </a:ext>
            </a:extLst>
          </p:cNvPr>
          <p:cNvSpPr txBox="1"/>
          <p:nvPr/>
        </p:nvSpPr>
        <p:spPr>
          <a:xfrm>
            <a:off x="3267373" y="2842953"/>
            <a:ext cx="676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7,8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filter</a:t>
            </a:r>
            <a:r>
              <a:rPr lang="fr-FR" sz="2400" dirty="0"/>
              <a:t> by  SQL </a:t>
            </a:r>
            <a:r>
              <a:rPr lang="fr-FR" sz="2400" dirty="0" err="1"/>
              <a:t>text</a:t>
            </a:r>
            <a:r>
              <a:rPr lang="fr-FR" sz="2400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45508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AEE54-B165-35F5-9399-E9ABC33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81" y="1839560"/>
            <a:ext cx="9582130" cy="41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9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8B7-E5FB-8E61-CCE9-03F9644D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44DFA-9C65-035B-0833-9CB7F7141D50}"/>
              </a:ext>
            </a:extLst>
          </p:cNvPr>
          <p:cNvSpPr txBox="1"/>
          <p:nvPr/>
        </p:nvSpPr>
        <p:spPr>
          <a:xfrm>
            <a:off x="1773381" y="2964872"/>
            <a:ext cx="9861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7,8,9…  but </a:t>
            </a:r>
            <a:r>
              <a:rPr lang="fr-FR" sz="2400" dirty="0" err="1"/>
              <a:t>using</a:t>
            </a:r>
            <a:r>
              <a:rPr lang="fr-FR" sz="2400" dirty="0"/>
              <a:t> « .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…) »</a:t>
            </a:r>
          </a:p>
          <a:p>
            <a:r>
              <a:rPr lang="fr-FR" sz="2400" dirty="0"/>
              <a:t>   i.e.  </a:t>
            </a:r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lambda </a:t>
            </a:r>
            <a:r>
              <a:rPr lang="fr-FR" sz="2400" dirty="0" err="1"/>
              <a:t>function</a:t>
            </a:r>
            <a:r>
              <a:rPr lang="fr-FR" sz="2400" dirty="0"/>
              <a:t> on </a:t>
            </a:r>
            <a:r>
              <a:rPr lang="fr-FR" sz="2400" dirty="0" err="1"/>
              <a:t>row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getAs</a:t>
            </a:r>
            <a:r>
              <a:rPr lang="fr-FR" sz="2400" dirty="0"/>
              <a:t>[Type](« </a:t>
            </a:r>
            <a:r>
              <a:rPr lang="fr-FR" sz="2400" dirty="0" err="1"/>
              <a:t>columnName</a:t>
            </a:r>
            <a:r>
              <a:rPr lang="fr-FR" sz="2400" dirty="0"/>
              <a:t> »)   to </a:t>
            </a:r>
            <a:r>
              <a:rPr lang="fr-FR" sz="2400" dirty="0" err="1"/>
              <a:t>extract</a:t>
            </a:r>
            <a:r>
              <a:rPr lang="fr-FR" sz="2400" dirty="0"/>
              <a:t> the value of a </a:t>
            </a:r>
            <a:r>
              <a:rPr lang="fr-FR" sz="2400" dirty="0" err="1"/>
              <a:t>column</a:t>
            </a:r>
            <a:r>
              <a:rPr lang="fr-FR" sz="2400" dirty="0"/>
              <a:t>, and </a:t>
            </a:r>
            <a:r>
              <a:rPr lang="fr-FR" sz="2400" dirty="0" err="1"/>
              <a:t>cast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61144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89A5-9501-0952-3027-7D4FBDC5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AB925-1FF4-1F50-A86E-C08C95538A47}"/>
              </a:ext>
            </a:extLst>
          </p:cNvPr>
          <p:cNvSpPr txBox="1"/>
          <p:nvPr/>
        </p:nvSpPr>
        <p:spPr>
          <a:xfrm>
            <a:off x="2056015" y="3197629"/>
            <a:ext cx="7838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Method signature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 (</a:t>
            </a:r>
            <a:r>
              <a:rPr lang="fr-FR" dirty="0" err="1"/>
              <a:t>or.apache.spark.sql.Row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) =&gt; </a:t>
            </a:r>
            <a:r>
              <a:rPr lang="fr-FR" dirty="0" err="1"/>
              <a:t>boolean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value for </a:t>
            </a:r>
            <a:r>
              <a:rPr lang="fr-FR" dirty="0" err="1"/>
              <a:t>object</a:t>
            </a:r>
            <a:r>
              <a:rPr lang="fr-FR" dirty="0"/>
              <a:t> « Row », and </a:t>
            </a:r>
            <a:r>
              <a:rPr lang="fr-FR" dirty="0" err="1"/>
              <a:t>interpret</a:t>
            </a:r>
            <a:r>
              <a:rPr lang="fr-FR" dirty="0"/>
              <a:t> as Int or String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id » as Int … use  « </a:t>
            </a:r>
            <a:r>
              <a:rPr lang="fr-FR" dirty="0" err="1"/>
              <a:t>row.getAs</a:t>
            </a:r>
            <a:r>
              <a:rPr lang="fr-FR" dirty="0"/>
              <a:t>[Int]("id") »</a:t>
            </a:r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</a:t>
            </a:r>
            <a:r>
              <a:rPr lang="fr-FR" dirty="0" err="1"/>
              <a:t>text</a:t>
            </a:r>
            <a:r>
              <a:rPr lang="fr-FR" dirty="0"/>
              <a:t> » as String  … use « </a:t>
            </a:r>
            <a:r>
              <a:rPr lang="fr-FR" dirty="0" err="1"/>
              <a:t>row.getAs</a:t>
            </a:r>
            <a:r>
              <a:rPr lang="fr-FR" dirty="0"/>
              <a:t>[String](« </a:t>
            </a:r>
            <a:r>
              <a:rPr lang="fr-FR" dirty="0" err="1"/>
              <a:t>text</a:t>
            </a:r>
            <a:r>
              <a:rPr lang="fr-FR" dirty="0"/>
              <a:t>")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56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2A70-2920-15BD-2D20-C3852BB9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AD02-7FCF-9130-FE4F-C4BCC9DD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57" y="1928229"/>
            <a:ext cx="10667395" cy="43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1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F4D5-0640-7F14-16CC-551E25AF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0375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1 (on Tuple),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custom « case-class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5D36F-1ADE-0F5B-E6A4-9E44A66C763D}"/>
              </a:ext>
            </a:extLst>
          </p:cNvPr>
          <p:cNvSpPr txBox="1"/>
          <p:nvPr/>
        </p:nvSpPr>
        <p:spPr>
          <a:xfrm>
            <a:off x="2978459" y="2219418"/>
            <a:ext cx="66307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a scala case-class   (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Bean, POJO or Record in java)</a:t>
            </a:r>
          </a:p>
          <a:p>
            <a:r>
              <a:rPr lang="fr-FR" dirty="0"/>
              <a:t>To replace the Tuple «  (</a:t>
            </a:r>
            <a:r>
              <a:rPr lang="fr-FR" dirty="0" err="1"/>
              <a:t>Int,boolean,String</a:t>
            </a:r>
            <a:r>
              <a:rPr lang="fr-FR" dirty="0"/>
              <a:t>) » of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java class:</a:t>
            </a:r>
          </a:p>
          <a:p>
            <a:br>
              <a:rPr lang="fr-FR" dirty="0"/>
            </a:br>
            <a:r>
              <a:rPr lang="fr-FR" dirty="0"/>
              <a:t>public class </a:t>
            </a:r>
            <a:r>
              <a:rPr lang="fr-FR" dirty="0" err="1"/>
              <a:t>CustomBean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r>
              <a:rPr lang="fr-FR" dirty="0"/>
              <a:t>    public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;</a:t>
            </a:r>
          </a:p>
          <a:p>
            <a:r>
              <a:rPr lang="fr-FR" dirty="0"/>
              <a:t>    public String </a:t>
            </a:r>
            <a:r>
              <a:rPr lang="fr-FR" dirty="0" err="1"/>
              <a:t>text</a:t>
            </a:r>
            <a:r>
              <a:rPr lang="fr-FR" dirty="0"/>
              <a:t>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public </a:t>
            </a:r>
            <a:r>
              <a:rPr lang="fr-FR" dirty="0" err="1"/>
              <a:t>CustomBean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id,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 String </a:t>
            </a:r>
            <a:r>
              <a:rPr lang="fr-FR" dirty="0" err="1"/>
              <a:t>text</a:t>
            </a:r>
            <a:r>
              <a:rPr lang="fr-FR" dirty="0"/>
              <a:t>) {</a:t>
            </a:r>
          </a:p>
          <a:p>
            <a:r>
              <a:rPr lang="fr-FR" dirty="0"/>
              <a:t>       this.id = id;  </a:t>
            </a:r>
            <a:r>
              <a:rPr lang="fr-FR" dirty="0" err="1"/>
              <a:t>this.even</a:t>
            </a:r>
            <a:r>
              <a:rPr lang="fr-FR" dirty="0"/>
              <a:t> = </a:t>
            </a:r>
            <a:r>
              <a:rPr lang="fr-FR" dirty="0" err="1"/>
              <a:t>even</a:t>
            </a:r>
            <a:r>
              <a:rPr lang="fr-FR" dirty="0"/>
              <a:t>;   </a:t>
            </a:r>
            <a:r>
              <a:rPr lang="fr-FR" dirty="0" err="1"/>
              <a:t>this.text</a:t>
            </a:r>
            <a:r>
              <a:rPr lang="fr-FR" dirty="0"/>
              <a:t> = </a:t>
            </a:r>
            <a:r>
              <a:rPr lang="fr-FR" dirty="0" err="1"/>
              <a:t>text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7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64F-A730-F145-436E-6F01EC77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528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2… check </a:t>
            </a:r>
            <a:r>
              <a:rPr lang="fr-FR" dirty="0" err="1"/>
              <a:t>extract</a:t>
            </a:r>
            <a:r>
              <a:rPr lang="fr-FR" dirty="0"/>
              <a:t> « .tar » file!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9D612-B34C-7543-06ED-720C6B523355}"/>
              </a:ext>
            </a:extLst>
          </p:cNvPr>
          <p:cNvSpPr txBox="1"/>
          <p:nvPr/>
        </p:nvSpPr>
        <p:spPr>
          <a:xfrm>
            <a:off x="90820" y="3347113"/>
            <a:ext cx="642810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Simplify</a:t>
            </a:r>
            <a:r>
              <a:rPr lang="fr-FR" sz="2800" dirty="0"/>
              <a:t>… move and </a:t>
            </a:r>
            <a:r>
              <a:rPr lang="fr-FR" sz="2800" dirty="0" err="1"/>
              <a:t>rename</a:t>
            </a:r>
            <a:r>
              <a:rPr lang="fr-FR" sz="2800" dirty="0"/>
              <a:t> </a:t>
            </a:r>
            <a:r>
              <a:rPr lang="fr-FR" sz="2800" dirty="0" err="1"/>
              <a:t>sub-sub</a:t>
            </a:r>
            <a:r>
              <a:rPr lang="fr-FR" sz="2800" dirty="0"/>
              <a:t>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</a:p>
          <a:p>
            <a:r>
              <a:rPr lang="fr-FR" sz="2800" dirty="0"/>
              <a:t>to « c:\apps\hadoop\spark »</a:t>
            </a:r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version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3.4.xx</a:t>
            </a:r>
          </a:p>
          <a:p>
            <a:r>
              <a:rPr lang="fr-FR" sz="2800" dirty="0"/>
              <a:t>   != 3.3.0 … </a:t>
            </a:r>
            <a:r>
              <a:rPr lang="fr-FR" sz="2800" dirty="0" err="1"/>
              <a:t>screenshot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oct</a:t>
            </a:r>
            <a:r>
              <a:rPr lang="fr-FR" sz="2800" dirty="0"/>
              <a:t> 2022 </a:t>
            </a:r>
          </a:p>
          <a:p>
            <a:r>
              <a:rPr lang="fr-FR" sz="2800" dirty="0" err="1"/>
              <a:t>warn</a:t>
            </a:r>
            <a:r>
              <a:rPr lang="fr-FR" sz="2800" dirty="0"/>
              <a:t> on </a:t>
            </a:r>
            <a:r>
              <a:rPr lang="fr-FR" sz="2800" dirty="0" err="1"/>
              <a:t>next</a:t>
            </a:r>
            <a:r>
              <a:rPr lang="fr-FR" sz="2800" dirty="0"/>
              <a:t> slides for </a:t>
            </a:r>
            <a:r>
              <a:rPr lang="fr-FR" sz="2800" dirty="0" err="1"/>
              <a:t>your</a:t>
            </a:r>
            <a:r>
              <a:rPr lang="fr-FR" sz="2800" dirty="0"/>
              <a:t> exact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  <a:r>
              <a:rPr lang="fr-FR" sz="2800" dirty="0" err="1"/>
              <a:t>path</a:t>
            </a:r>
            <a:r>
              <a:rPr lang="fr-FR" sz="2800" dirty="0"/>
              <a:t>!</a:t>
            </a:r>
          </a:p>
          <a:p>
            <a:endParaRPr lang="fr-F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BB7B-1359-7896-5B20-ABD89A0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90" y="1163395"/>
            <a:ext cx="5372566" cy="124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33A05-A77E-2169-00E0-C7AD9C7B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10" y="2215486"/>
            <a:ext cx="5279846" cy="44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F7A9-8380-A507-6EE6-B9F44606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8E925-6E29-081D-C059-51B88466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" y="2572904"/>
            <a:ext cx="11615516" cy="19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6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549-2DF8-BC83-F47A-63A2A539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5,6,7,8,9 ..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CaseClass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1BB77-76C7-A94A-AEFA-F37FADF99D8C}"/>
              </a:ext>
            </a:extLst>
          </p:cNvPr>
          <p:cNvSpPr txBox="1"/>
          <p:nvPr/>
        </p:nvSpPr>
        <p:spPr>
          <a:xfrm>
            <a:off x="2641107" y="3067235"/>
            <a:ext cx="7524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 </a:t>
            </a:r>
            <a:r>
              <a:rPr lang="fr-FR" dirty="0" err="1"/>
              <a:t>create</a:t>
            </a:r>
            <a:r>
              <a:rPr lang="fr-FR" dirty="0"/>
              <a:t> a List of 100 000 </a:t>
            </a:r>
            <a:r>
              <a:rPr lang="fr-FR" dirty="0" err="1"/>
              <a:t>CustomBean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,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+ lambda </a:t>
            </a:r>
            <a:r>
              <a:rPr lang="fr-FR" dirty="0" err="1"/>
              <a:t>function</a:t>
            </a:r>
            <a:br>
              <a:rPr lang="fr-FR" dirty="0"/>
            </a:br>
            <a:endParaRPr lang="fr-FR" dirty="0"/>
          </a:p>
          <a:p>
            <a:r>
              <a:rPr lang="fr-FR" dirty="0"/>
              <a:t>b/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[</a:t>
            </a:r>
            <a:r>
              <a:rPr lang="fr-FR" dirty="0" err="1"/>
              <a:t>CustomBean</a:t>
            </a:r>
            <a:r>
              <a:rPr lang="fr-FR" dirty="0"/>
              <a:t>] </a:t>
            </a:r>
            <a:r>
              <a:rPr lang="fr-FR" dirty="0" err="1"/>
              <a:t>with</a:t>
            </a:r>
            <a:r>
              <a:rPr lang="fr-FR" dirty="0"/>
              <a:t> 100 000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  <a:p>
            <a:r>
              <a:rPr lang="fr-FR" dirty="0"/>
              <a:t>c/ display </a:t>
            </a:r>
            <a:r>
              <a:rPr lang="fr-FR" dirty="0" err="1"/>
              <a:t>results</a:t>
            </a:r>
            <a:r>
              <a:rPr lang="fr-FR" dirty="0"/>
              <a:t> :  show 10 </a:t>
            </a:r>
            <a:r>
              <a:rPr lang="fr-FR" dirty="0" err="1"/>
              <a:t>rows</a:t>
            </a:r>
            <a:r>
              <a:rPr lang="fr-FR" dirty="0"/>
              <a:t>, show </a:t>
            </a:r>
            <a:r>
              <a:rPr lang="fr-FR" dirty="0" err="1"/>
              <a:t>row</a:t>
            </a:r>
            <a:r>
              <a:rPr lang="fr-FR" dirty="0"/>
              <a:t> 0,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of </a:t>
            </a:r>
            <a:r>
              <a:rPr lang="fr-FR" dirty="0" err="1"/>
              <a:t>row</a:t>
            </a:r>
            <a:r>
              <a:rPr lang="fr-FR" dirty="0"/>
              <a:t> 0</a:t>
            </a:r>
          </a:p>
          <a:p>
            <a:endParaRPr lang="fr-FR" dirty="0"/>
          </a:p>
          <a:p>
            <a:r>
              <a:rPr lang="fr-FR" dirty="0"/>
              <a:t>d/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« id &gt; 100 and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’12’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A9333-B258-C332-93D8-0D3C589EF155}"/>
              </a:ext>
            </a:extLst>
          </p:cNvPr>
          <p:cNvSpPr txBox="1"/>
          <p:nvPr/>
        </p:nvSpPr>
        <p:spPr>
          <a:xfrm>
            <a:off x="1500326" y="2206102"/>
            <a:ext cx="767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2"/>
              </a:rPr>
              <a:t>https://spark.apache.org/docs/latest/sql-getting-started.html#creating-datasets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100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9F1E-F919-37BE-FF47-4F57CAEC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12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634E5-5169-BA17-06C2-04E1E8B7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8" y="1119663"/>
            <a:ext cx="10560728" cy="49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1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 : </a:t>
            </a:r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DataFrame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5AE18-F403-4A3B-D2E7-6CD09C98378F}"/>
              </a:ext>
            </a:extLst>
          </p:cNvPr>
          <p:cNvSpPr txBox="1"/>
          <p:nvPr/>
        </p:nvSpPr>
        <p:spPr>
          <a:xfrm>
            <a:off x="2234212" y="3060577"/>
            <a:ext cx="85692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type of « </a:t>
            </a:r>
            <a:r>
              <a:rPr lang="fr-FR" dirty="0" err="1"/>
              <a:t>ds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?</a:t>
            </a:r>
          </a:p>
          <a:p>
            <a:r>
              <a:rPr lang="fr-FR" dirty="0"/>
              <a:t>b/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dsFilter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8) ?</a:t>
            </a:r>
          </a:p>
          <a:p>
            <a:r>
              <a:rPr lang="fr-FR" dirty="0"/>
              <a:t>c/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?</a:t>
            </a:r>
          </a:p>
          <a:p>
            <a:br>
              <a:rPr lang="fr-FR" dirty="0"/>
            </a:br>
            <a:r>
              <a:rPr lang="fr-FR" dirty="0"/>
              <a:t>d/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tuple « </a:t>
            </a:r>
            <a:r>
              <a:rPr lang="fr-FR" dirty="0" err="1"/>
              <a:t>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r>
              <a:rPr lang="fr-FR" dirty="0"/>
              <a:t>e/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custom Bean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601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9702-2305-3047-88B0-038EF033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6359"/>
            <a:ext cx="10515600" cy="97790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E429-C493-7BEC-BFB3-95F44DB2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90" y="1730183"/>
            <a:ext cx="7449196" cy="876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5811D-9AFE-5F85-9F9C-B743A8E7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90" y="3658142"/>
            <a:ext cx="7792125" cy="43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894E0-44F8-20F4-29B9-D851BDE5D7CC}"/>
              </a:ext>
            </a:extLst>
          </p:cNvPr>
          <p:cNvSpPr txBox="1"/>
          <p:nvPr/>
        </p:nvSpPr>
        <p:spPr>
          <a:xfrm>
            <a:off x="2374360" y="3184832"/>
            <a:ext cx="783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</a:t>
            </a:r>
            <a:r>
              <a:rPr lang="fr-FR" dirty="0" err="1"/>
              <a:t>filter</a:t>
            </a:r>
            <a:r>
              <a:rPr lang="fr-FR" dirty="0"/>
              <a:t>() </a:t>
            </a:r>
            <a:r>
              <a:rPr lang="fr-FR" dirty="0" err="1"/>
              <a:t>operation</a:t>
            </a:r>
            <a:r>
              <a:rPr lang="fr-FR" dirty="0"/>
              <a:t>, Spark has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enterred</a:t>
            </a:r>
            <a:r>
              <a:rPr lang="fr-FR" dirty="0"/>
              <a:t> the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world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3165E-D843-E833-F3F8-22EB1AF9F7F3}"/>
              </a:ext>
            </a:extLst>
          </p:cNvPr>
          <p:cNvSpPr txBox="1"/>
          <p:nvPr/>
        </p:nvSpPr>
        <p:spPr>
          <a:xfrm>
            <a:off x="2374360" y="127443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Type, </a:t>
            </a:r>
            <a:r>
              <a:rPr lang="fr-FR" dirty="0" err="1"/>
              <a:t>then</a:t>
            </a:r>
            <a:r>
              <a:rPr lang="fr-FR" dirty="0"/>
              <a:t> conversion: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D967D-6A92-3386-048E-5CE24D7E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90" y="5277994"/>
            <a:ext cx="6668078" cy="864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62F9C-E6BE-5331-D622-08EEF342366E}"/>
              </a:ext>
            </a:extLst>
          </p:cNvPr>
          <p:cNvSpPr txBox="1"/>
          <p:nvPr/>
        </p:nvSpPr>
        <p:spPr>
          <a:xfrm>
            <a:off x="2395074" y="4735828"/>
            <a:ext cx="65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CustomBean</a:t>
            </a:r>
            <a:r>
              <a:rPr lang="fr-FR" dirty="0"/>
              <a:t>-&gt;</a:t>
            </a:r>
            <a:r>
              <a:rPr lang="fr-FR" dirty="0" err="1"/>
              <a:t>DataFrame</a:t>
            </a: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Tuple -&gt; </a:t>
            </a:r>
            <a:r>
              <a:rPr lang="fr-FR" dirty="0" err="1"/>
              <a:t>DataFrame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199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 :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B8791-3DAB-3646-AA25-F78E52B0B6DB}"/>
              </a:ext>
            </a:extLst>
          </p:cNvPr>
          <p:cNvSpPr txBox="1"/>
          <p:nvPr/>
        </p:nvSpPr>
        <p:spPr>
          <a:xfrm>
            <a:off x="1731144" y="2210541"/>
            <a:ext cx="94414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in-memory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in memory scala collection of Tuple:   Set(  Tuple ( …)  )</a:t>
            </a:r>
            <a:br>
              <a:rPr lang="fr-FR" dirty="0"/>
            </a:br>
            <a:r>
              <a:rPr lang="fr-FR" dirty="0"/>
              <a:t>b/ </a:t>
            </a:r>
            <a:r>
              <a:rPr lang="fr-FR" dirty="0" err="1"/>
              <a:t>Dataset</a:t>
            </a:r>
            <a:r>
              <a:rPr lang="fr-FR" dirty="0"/>
              <a:t> on scala Tuple:   </a:t>
            </a:r>
            <a:r>
              <a:rPr lang="fr-FR" dirty="0" err="1"/>
              <a:t>Dataset</a:t>
            </a:r>
            <a:r>
              <a:rPr lang="fr-FR" dirty="0"/>
              <a:t>[ ( ..Tuple  ) ]</a:t>
            </a:r>
          </a:p>
          <a:p>
            <a:r>
              <a:rPr lang="fr-FR" dirty="0"/>
              <a:t>c/ </a:t>
            </a:r>
            <a:r>
              <a:rPr lang="fr-FR" dirty="0" err="1"/>
              <a:t>Dataset</a:t>
            </a:r>
            <a:r>
              <a:rPr lang="fr-FR" dirty="0"/>
              <a:t> on custom class  </a:t>
            </a:r>
            <a:r>
              <a:rPr lang="fr-FR" dirty="0" err="1"/>
              <a:t>Dataset</a:t>
            </a:r>
            <a:r>
              <a:rPr lang="fr-FR" dirty="0"/>
              <a:t>[ </a:t>
            </a:r>
            <a:r>
              <a:rPr lang="fr-FR" dirty="0" err="1"/>
              <a:t>YourCustomBean</a:t>
            </a:r>
            <a:r>
              <a:rPr lang="fr-FR" dirty="0"/>
              <a:t> ]</a:t>
            </a:r>
          </a:p>
          <a:p>
            <a:r>
              <a:rPr lang="fr-FR" dirty="0"/>
              <a:t>c/ </a:t>
            </a:r>
            <a:r>
              <a:rPr lang="fr-FR" dirty="0" err="1"/>
              <a:t>DataFrame</a:t>
            </a:r>
            <a:r>
              <a:rPr lang="fr-FR" dirty="0"/>
              <a:t> ….  </a:t>
            </a:r>
            <a:r>
              <a:rPr lang="fr-FR" dirty="0" err="1"/>
              <a:t>Dataset</a:t>
            </a:r>
            <a:r>
              <a:rPr lang="fr-FR" dirty="0"/>
              <a:t>[Row]   …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YourCustomBean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preferred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one: « Row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efficient for </a:t>
            </a:r>
            <a:r>
              <a:rPr lang="fr-FR" dirty="0" err="1"/>
              <a:t>developping</a:t>
            </a:r>
            <a:r>
              <a:rPr lang="fr-FR" dirty="0"/>
              <a:t> type-</a:t>
            </a:r>
            <a:r>
              <a:rPr lang="fr-FR" dirty="0" err="1"/>
              <a:t>safe</a:t>
            </a:r>
            <a:r>
              <a:rPr lang="fr-FR" dirty="0"/>
              <a:t> code, and </a:t>
            </a:r>
            <a:r>
              <a:rPr lang="fr-FR" dirty="0" err="1"/>
              <a:t>internally</a:t>
            </a:r>
            <a:r>
              <a:rPr lang="fr-FR" dirty="0"/>
              <a:t> for Spark ?</a:t>
            </a:r>
          </a:p>
        </p:txBody>
      </p:sp>
    </p:spTree>
    <p:extLst>
      <p:ext uri="{BB962C8B-B14F-4D97-AF65-F5344CB8AC3E}">
        <p14:creationId xmlns:p14="http://schemas.microsoft.com/office/powerpoint/2010/main" val="446690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B7C-AAB4-AF25-DD3A-D0D4E24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86887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1B870-09B6-6BC5-84BF-3B9A6EA5ABB6}"/>
              </a:ext>
            </a:extLst>
          </p:cNvPr>
          <p:cNvSpPr txBox="1"/>
          <p:nvPr/>
        </p:nvSpPr>
        <p:spPr>
          <a:xfrm>
            <a:off x="1646808" y="2343705"/>
            <a:ext cx="85585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 collection are </a:t>
            </a:r>
            <a:r>
              <a:rPr lang="fr-FR" dirty="0" err="1"/>
              <a:t>only</a:t>
            </a:r>
            <a:r>
              <a:rPr lang="fr-FR" dirty="0"/>
              <a:t> on the Spark </a:t>
            </a:r>
            <a:r>
              <a:rPr lang="fr-FR" b="1" dirty="0"/>
              <a:t>driver </a:t>
            </a:r>
            <a:r>
              <a:rPr lang="fr-FR" dirty="0" err="1"/>
              <a:t>side</a:t>
            </a:r>
            <a:r>
              <a:rPr lang="fr-FR" dirty="0"/>
              <a:t>  </a:t>
            </a:r>
          </a:p>
          <a:p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instanciate</a:t>
            </a:r>
            <a:r>
              <a:rPr lang="fr-FR" dirty="0"/>
              <a:t> 500 Giga </a:t>
            </a:r>
            <a:r>
              <a:rPr lang="fr-FR" dirty="0" err="1"/>
              <a:t>otects</a:t>
            </a:r>
            <a:r>
              <a:rPr lang="fr-FR" dirty="0"/>
              <a:t> of </a:t>
            </a:r>
            <a:r>
              <a:rPr lang="fr-FR" dirty="0" err="1"/>
              <a:t>these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 (and </a:t>
            </a:r>
            <a:r>
              <a:rPr lang="fr-FR" dirty="0" err="1"/>
              <a:t>DataFrame</a:t>
            </a:r>
            <a:r>
              <a:rPr lang="fr-FR" dirty="0"/>
              <a:t>) are  </a:t>
            </a:r>
            <a:r>
              <a:rPr lang="fr-FR" dirty="0" err="1"/>
              <a:t>distributed</a:t>
            </a:r>
            <a:r>
              <a:rPr lang="fr-FR" dirty="0"/>
              <a:t> over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b="1" dirty="0" err="1"/>
              <a:t>executors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To </a:t>
            </a:r>
            <a:r>
              <a:rPr lang="fr-FR" dirty="0" err="1"/>
              <a:t>send</a:t>
            </a:r>
            <a:r>
              <a:rPr lang="fr-FR" dirty="0"/>
              <a:t> data over the network,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serialized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un-</a:t>
            </a:r>
            <a:r>
              <a:rPr lang="fr-FR" dirty="0" err="1"/>
              <a:t>serialized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real « Tuple » or « </a:t>
            </a:r>
            <a:r>
              <a:rPr lang="fr-FR" dirty="0" err="1"/>
              <a:t>CustomBean</a:t>
            </a:r>
            <a:r>
              <a:rPr lang="fr-FR" dirty="0"/>
              <a:t> » </a:t>
            </a:r>
            <a:r>
              <a:rPr lang="fr-FR" dirty="0" err="1"/>
              <a:t>object</a:t>
            </a:r>
            <a:r>
              <a:rPr lang="fr-FR" dirty="0"/>
              <a:t> pointers, but on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[Row]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… Spark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handle</a:t>
            </a:r>
            <a:r>
              <a:rPr lang="fr-FR" dirty="0"/>
              <a:t> native memory / swap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08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B0E-02FD-203C-0AF8-681E71C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3" y="365125"/>
            <a:ext cx="1127020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C53C6-25F0-CD63-5612-4F180AA3D8AF}"/>
              </a:ext>
            </a:extLst>
          </p:cNvPr>
          <p:cNvSpPr txBox="1"/>
          <p:nvPr/>
        </p:nvSpPr>
        <p:spPr>
          <a:xfrm>
            <a:off x="2527236" y="2586971"/>
            <a:ext cx="92460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._1, ._2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 { .id, .</a:t>
            </a:r>
            <a:r>
              <a:rPr lang="fr-FR" sz="2800" dirty="0" err="1"/>
              <a:t>text</a:t>
            </a:r>
            <a:r>
              <a:rPr lang="fr-FR" sz="2800" dirty="0"/>
              <a:t>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</a:t>
            </a:r>
            <a:r>
              <a:rPr lang="fr-FR" sz="2800" dirty="0" err="1"/>
              <a:t>getAs</a:t>
            </a:r>
            <a:r>
              <a:rPr lang="fr-FR" sz="2800" dirty="0"/>
              <a:t>[Int](« id »), .</a:t>
            </a:r>
            <a:r>
              <a:rPr lang="fr-FR" sz="2800" dirty="0" err="1"/>
              <a:t>getAs</a:t>
            </a:r>
            <a:r>
              <a:rPr lang="fr-FR" sz="2800" dirty="0"/>
              <a:t>[Int](« </a:t>
            </a:r>
            <a:r>
              <a:rPr lang="fr-FR" sz="2800" dirty="0" err="1"/>
              <a:t>text</a:t>
            </a:r>
            <a:r>
              <a:rPr lang="fr-FR" sz="2800" dirty="0"/>
              <a:t> ») }  ?</a:t>
            </a:r>
          </a:p>
        </p:txBody>
      </p:sp>
    </p:spTree>
    <p:extLst>
      <p:ext uri="{BB962C8B-B14F-4D97-AF65-F5344CB8AC3E}">
        <p14:creationId xmlns:p14="http://schemas.microsoft.com/office/powerpoint/2010/main" val="1046215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DA5-3D67-35B0-B328-7EA134F7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933A4-5170-0A43-D5C4-44B9DB301EE6}"/>
              </a:ext>
            </a:extLst>
          </p:cNvPr>
          <p:cNvSpPr txBox="1"/>
          <p:nvPr/>
        </p:nvSpPr>
        <p:spPr>
          <a:xfrm>
            <a:off x="530021" y="1761213"/>
            <a:ext cx="11303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On scala Tuple =&gt;   </a:t>
            </a:r>
            <a:r>
              <a:rPr lang="fr-FR" sz="2800" dirty="0" err="1"/>
              <a:t>you</a:t>
            </a:r>
            <a:r>
              <a:rPr lang="fr-FR" sz="2800" dirty="0"/>
              <a:t> use   _1, _2, … </a:t>
            </a:r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names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your</a:t>
            </a:r>
            <a:r>
              <a:rPr lang="fr-FR" sz="2800" dirty="0"/>
              <a:t> custom </a:t>
            </a:r>
            <a:r>
              <a:rPr lang="fr-FR" sz="2800" dirty="0" err="1"/>
              <a:t>bean</a:t>
            </a:r>
            <a:r>
              <a:rPr lang="fr-FR" sz="2800" dirty="0"/>
              <a:t>    =&gt; </a:t>
            </a:r>
            <a:r>
              <a:rPr lang="fr-FR" sz="2800" dirty="0" err="1"/>
              <a:t>you</a:t>
            </a:r>
            <a:r>
              <a:rPr lang="fr-FR" sz="2800" dirty="0"/>
              <a:t> use </a:t>
            </a:r>
            <a:r>
              <a:rPr lang="fr-FR" sz="2800" dirty="0" err="1"/>
              <a:t>your</a:t>
            </a:r>
            <a:r>
              <a:rPr lang="fr-FR" sz="2800" dirty="0"/>
              <a:t> class </a:t>
            </a:r>
            <a:r>
              <a:rPr lang="fr-FR" sz="2800" dirty="0" err="1"/>
              <a:t>fieldName</a:t>
            </a:r>
            <a:r>
              <a:rPr lang="fr-FR" sz="2800" dirty="0"/>
              <a:t> (or getter)</a:t>
            </a:r>
            <a:br>
              <a:rPr lang="fr-FR" sz="2800" dirty="0"/>
            </a:br>
            <a:r>
              <a:rPr lang="fr-FR" sz="2800" dirty="0"/>
              <a:t>    Example:   case class </a:t>
            </a:r>
            <a:r>
              <a:rPr lang="fr-FR" sz="2800" dirty="0" err="1"/>
              <a:t>YourCustomBean</a:t>
            </a:r>
            <a:r>
              <a:rPr lang="fr-FR" sz="2800" dirty="0"/>
              <a:t>(id: Int, </a:t>
            </a:r>
            <a:r>
              <a:rPr lang="fr-FR" sz="2800" dirty="0" err="1"/>
              <a:t>text</a:t>
            </a:r>
            <a:r>
              <a:rPr lang="fr-FR" sz="2800" dirty="0"/>
              <a:t>: String, </a:t>
            </a:r>
            <a:r>
              <a:rPr lang="fr-FR" sz="2800" dirty="0" err="1"/>
              <a:t>foo</a:t>
            </a:r>
            <a:r>
              <a:rPr lang="fr-FR" sz="2800" dirty="0"/>
              <a:t>: String) {}   </a:t>
            </a:r>
          </a:p>
          <a:p>
            <a:r>
              <a:rPr lang="fr-FR" sz="2800" dirty="0"/>
              <a:t>    val </a:t>
            </a:r>
            <a:r>
              <a:rPr lang="fr-FR" sz="2800" dirty="0" err="1"/>
              <a:t>bean</a:t>
            </a:r>
            <a:r>
              <a:rPr lang="fr-FR" sz="2800" dirty="0"/>
              <a:t> = </a:t>
            </a:r>
            <a:r>
              <a:rPr lang="fr-FR" sz="2800" dirty="0" err="1"/>
              <a:t>YourCustomBean</a:t>
            </a:r>
            <a:r>
              <a:rPr lang="fr-FR" sz="2800" dirty="0"/>
              <a:t>(123, « </a:t>
            </a:r>
            <a:r>
              <a:rPr lang="fr-FR" sz="2800" dirty="0" err="1"/>
              <a:t>text</a:t>
            </a:r>
            <a:r>
              <a:rPr lang="fr-FR" sz="2800" dirty="0"/>
              <a:t> », « </a:t>
            </a:r>
            <a:r>
              <a:rPr lang="fr-FR" sz="2800" dirty="0" err="1"/>
              <a:t>foo</a:t>
            </a:r>
            <a:r>
              <a:rPr lang="fr-FR" sz="2800" dirty="0"/>
              <a:t> »);</a:t>
            </a:r>
          </a:p>
          <a:p>
            <a:r>
              <a:rPr lang="fr-FR" sz="2800" dirty="0"/>
              <a:t>    </a:t>
            </a:r>
            <a:r>
              <a:rPr lang="fr-FR" sz="2800" dirty="0" err="1"/>
              <a:t>bean.foo</a:t>
            </a:r>
            <a:endParaRPr lang="fr-FR" sz="2800" dirty="0"/>
          </a:p>
          <a:p>
            <a:br>
              <a:rPr lang="fr-FR" sz="2800" dirty="0"/>
            </a:br>
            <a:r>
              <a:rPr lang="fr-FR" sz="2800" dirty="0"/>
              <a:t>In SQL expression, </a:t>
            </a:r>
            <a:r>
              <a:rPr lang="fr-FR" sz="2800" dirty="0" err="1"/>
              <a:t>you</a:t>
            </a:r>
            <a:r>
              <a:rPr lang="fr-FR" sz="2800" dirty="0"/>
              <a:t> use the </a:t>
            </a:r>
            <a:r>
              <a:rPr lang="fr-FR" sz="2800" dirty="0" err="1"/>
              <a:t>column</a:t>
            </a:r>
            <a:r>
              <a:rPr lang="fr-FR" sz="2800" dirty="0"/>
              <a:t> </a:t>
            </a:r>
            <a:r>
              <a:rPr lang="fr-FR" sz="2800" dirty="0" err="1"/>
              <a:t>name</a:t>
            </a:r>
            <a:r>
              <a:rPr lang="fr-FR" sz="2800" dirty="0"/>
              <a:t>, </a:t>
            </a:r>
            <a:r>
              <a:rPr lang="fr-FR" sz="2800" dirty="0" err="1"/>
              <a:t>example</a:t>
            </a:r>
            <a:r>
              <a:rPr lang="fr-FR" sz="2800" dirty="0"/>
              <a:t> « _1 », « id », « </a:t>
            </a:r>
            <a:r>
              <a:rPr lang="fr-FR" sz="2800" dirty="0" err="1"/>
              <a:t>text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spark.sql.Row</a:t>
            </a:r>
            <a:r>
              <a:rPr lang="fr-FR" sz="2800" dirty="0"/>
              <a:t> =&gt; </a:t>
            </a:r>
            <a:r>
              <a:rPr lang="fr-FR" sz="2800" dirty="0" err="1"/>
              <a:t>you</a:t>
            </a:r>
            <a:r>
              <a:rPr lang="fr-FR" sz="2800" dirty="0"/>
              <a:t> use  </a:t>
            </a:r>
            <a:r>
              <a:rPr lang="fr-FR" sz="2800" dirty="0" err="1"/>
              <a:t>org.apache.spark.sql.Row</a:t>
            </a:r>
            <a:r>
              <a:rPr lang="fr-FR" sz="2800" dirty="0"/>
              <a:t> </a:t>
            </a:r>
            <a:r>
              <a:rPr lang="fr-FR" sz="2800" dirty="0" err="1"/>
              <a:t>methods</a:t>
            </a:r>
            <a:r>
              <a:rPr lang="fr-FR" sz="2800" dirty="0"/>
              <a:t> !!   </a:t>
            </a:r>
            <a:br>
              <a:rPr lang="fr-FR" sz="2800" dirty="0"/>
            </a:br>
            <a:r>
              <a:rPr lang="fr-FR" sz="2800" dirty="0"/>
              <a:t>   Example:   </a:t>
            </a:r>
            <a:r>
              <a:rPr lang="fr-FR" sz="2800" dirty="0" err="1"/>
              <a:t>row.getAs</a:t>
            </a:r>
            <a:r>
              <a:rPr lang="fr-FR" sz="2800" dirty="0"/>
              <a:t>[Int](« </a:t>
            </a:r>
            <a:r>
              <a:rPr lang="fr-FR" sz="2800" dirty="0" err="1"/>
              <a:t>foo</a:t>
            </a:r>
            <a:r>
              <a:rPr lang="fr-FR" sz="2800" dirty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1117106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2006866" y="1946485"/>
            <a:ext cx="930338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TD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</a:t>
            </a:r>
            <a:r>
              <a:rPr lang="fr-FR" sz="2800" dirty="0" err="1"/>
              <a:t>spark-shell</a:t>
            </a:r>
            <a:r>
              <a:rPr lang="fr-FR" sz="2800" dirty="0"/>
              <a:t> 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190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9620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Install JDK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BAA0C-6080-E0CE-9650-763E9DB684B7}"/>
              </a:ext>
            </a:extLst>
          </p:cNvPr>
          <p:cNvSpPr txBox="1"/>
          <p:nvPr/>
        </p:nvSpPr>
        <p:spPr>
          <a:xfrm>
            <a:off x="674703" y="2001915"/>
            <a:ext cx="941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</a:t>
            </a:r>
            <a:r>
              <a:rPr lang="fr-FR" sz="2400" dirty="0" err="1"/>
              <a:t>most</a:t>
            </a:r>
            <a:r>
              <a:rPr lang="fr-FR" sz="2400" dirty="0"/>
              <a:t> of Hadoop </a:t>
            </a:r>
            <a:r>
              <a:rPr lang="fr-FR" sz="2400" dirty="0" err="1"/>
              <a:t>still</a:t>
            </a:r>
            <a:r>
              <a:rPr lang="fr-FR" sz="2400" dirty="0"/>
              <a:t> use Java 8+linux.. But cmd </a:t>
            </a:r>
            <a:r>
              <a:rPr lang="fr-FR" sz="2400" dirty="0" err="1"/>
              <a:t>error</a:t>
            </a:r>
            <a:r>
              <a:rPr lang="fr-FR" sz="2400" dirty="0"/>
              <a:t> on  </a:t>
            </a:r>
            <a:r>
              <a:rPr lang="fr-FR" sz="2400" dirty="0" err="1"/>
              <a:t>windows</a:t>
            </a:r>
            <a:r>
              <a:rPr lang="fr-FR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A1557-73A2-094A-83FB-FCBA1BB42F51}"/>
              </a:ext>
            </a:extLst>
          </p:cNvPr>
          <p:cNvSpPr txBox="1"/>
          <p:nvPr/>
        </p:nvSpPr>
        <p:spPr>
          <a:xfrm>
            <a:off x="674703" y="276687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0F410-7CBA-4A66-B7D2-325CB2618E6A}"/>
              </a:ext>
            </a:extLst>
          </p:cNvPr>
          <p:cNvSpPr txBox="1"/>
          <p:nvPr/>
        </p:nvSpPr>
        <p:spPr>
          <a:xfrm>
            <a:off x="674703" y="3523792"/>
            <a:ext cx="780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adoptium</a:t>
            </a:r>
            <a:r>
              <a:rPr lang="fr-FR" sz="2400" dirty="0"/>
              <a:t> »  (</a:t>
            </a:r>
            <a:r>
              <a:rPr lang="fr-FR" sz="2400" dirty="0" err="1"/>
              <a:t>previously</a:t>
            </a:r>
            <a:r>
              <a:rPr lang="fr-FR" sz="2400" dirty="0"/>
              <a:t> « </a:t>
            </a:r>
            <a:r>
              <a:rPr lang="fr-FR" sz="2400" dirty="0" err="1"/>
              <a:t>adoptOpenJdk</a:t>
            </a:r>
            <a:r>
              <a:rPr lang="fr-FR" sz="2400" dirty="0"/>
              <a:t> »)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CE7E0-F35D-CF4A-BB6B-19C6B077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2" y="4254231"/>
            <a:ext cx="6011759" cy="2603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E9EAA-717C-B874-9648-1DC84C666712}"/>
              </a:ext>
            </a:extLst>
          </p:cNvPr>
          <p:cNvSpPr txBox="1"/>
          <p:nvPr/>
        </p:nvSpPr>
        <p:spPr>
          <a:xfrm>
            <a:off x="941970" y="5127992"/>
            <a:ext cx="399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hlinkClick r:id="rId3"/>
              </a:rPr>
              <a:t>https://adoptium.net/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631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8FC5-CAA8-A243-1F4E-0E285D3B1223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888A2-3166-2F50-3DFC-20C476517EA1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524053-5837-8963-BC29-A855E898140F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648404-1073-E1BB-3C75-D10133A8BD2C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9CE59C-4A38-A84F-B2E4-F71E8E083B3F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D486F-121B-E2CF-C506-A95AEA8001FA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0BD2B3-92F2-604E-73AF-8DB0DE97321F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0D89CB-88CF-5756-CFAA-EB3E671BD6FD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CD5B3A-D2EF-E1DD-5FE7-CA61B4A3C4E8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7F368B-CA8B-7D7F-E084-102329158727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5976BC-859D-5712-A81B-BBD237F04649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F06C46-1E90-78B6-AB49-47C9C24BDBDE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AF4668C-DEC3-3F18-7C92-5FE4DC6D57D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99FB5B-F363-6FB4-991C-EFDFC03BDC3D}"/>
              </a:ext>
            </a:extLst>
          </p:cNvPr>
          <p:cNvCxnSpPr>
            <a:cxnSpLocks/>
          </p:cNvCxnSpPr>
          <p:nvPr/>
        </p:nvCxnSpPr>
        <p:spPr>
          <a:xfrm>
            <a:off x="9374328" y="4009598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FE2E94-7828-2DF6-DE53-D4A86CFE55A9}"/>
              </a:ext>
            </a:extLst>
          </p:cNvPr>
          <p:cNvCxnSpPr>
            <a:cxnSpLocks/>
          </p:cNvCxnSpPr>
          <p:nvPr/>
        </p:nvCxnSpPr>
        <p:spPr>
          <a:xfrm flipV="1">
            <a:off x="9242426" y="3619460"/>
            <a:ext cx="740616" cy="2660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F64E6A-737F-0E28-24AB-7DB305D09D3B}"/>
              </a:ext>
            </a:extLst>
          </p:cNvPr>
          <p:cNvCxnSpPr>
            <a:cxnSpLocks/>
          </p:cNvCxnSpPr>
          <p:nvPr/>
        </p:nvCxnSpPr>
        <p:spPr>
          <a:xfrm>
            <a:off x="7274422" y="5013420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03CAC7-F2AD-EA99-73FF-2E6BE210D117}"/>
              </a:ext>
            </a:extLst>
          </p:cNvPr>
          <p:cNvCxnSpPr>
            <a:cxnSpLocks/>
          </p:cNvCxnSpPr>
          <p:nvPr/>
        </p:nvCxnSpPr>
        <p:spPr>
          <a:xfrm>
            <a:off x="7127942" y="5208992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8B0BB5-FFC0-84C0-5900-BBD078BD15F9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A48098-C696-B83F-8CD2-448879819FB1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B3B228-8C43-2ED3-AC46-33AE8629624A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D6050D-6972-4CEA-FD97-681B77AD6FF7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D94970-78E1-EF43-3146-2716C79F3E1E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A07495-8996-5B36-750C-F13566F3311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0374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7F716726-452B-DA9E-E1CE-70AD6C50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4931175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11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Mind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6345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35203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CMs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TDs</a:t>
            </a:r>
            <a:endParaRPr lang="fr-FR" dirty="0"/>
          </a:p>
          <a:p>
            <a:endParaRPr lang="fr-FR" dirty="0"/>
          </a:p>
          <a:p>
            <a:r>
              <a:rPr lang="fr-FR" dirty="0"/>
              <a:t>Spark concepts: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File Input / Output 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PARQUET </a:t>
            </a:r>
            <a:r>
              <a:rPr lang="fr-FR" dirty="0" err="1"/>
              <a:t>columnar</a:t>
            </a:r>
            <a:r>
              <a:rPr lang="fr-FR" dirty="0"/>
              <a:t> files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SQL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DAG, Distribution, </a:t>
            </a:r>
            <a:r>
              <a:rPr lang="fr-FR" dirty="0" err="1"/>
              <a:t>Optimizations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6381</TotalTime>
  <Words>3778</Words>
  <Application>Microsoft Office PowerPoint</Application>
  <PresentationFormat>Widescreen</PresentationFormat>
  <Paragraphs>447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Bitmap Image</vt:lpstr>
      <vt:lpstr>Big Data – Spark   Hands-On 1</vt:lpstr>
      <vt:lpstr>Objectives</vt:lpstr>
      <vt:lpstr>Step 1: Download Spark</vt:lpstr>
      <vt:lpstr>Download..</vt:lpstr>
      <vt:lpstr>Download .. Be patient … 370 MB</vt:lpstr>
      <vt:lpstr>Step 2: Unzip for example in C:\apps\hadoop\spark</vt:lpstr>
      <vt:lpstr>7-Zip … not very user-friendly for « .tar.gz »</vt:lpstr>
      <vt:lpstr>Step 2… check extract « .tar » file! </vt:lpstr>
      <vt:lpstr>Step 3: Pre-requisite  Install JDK 17</vt:lpstr>
      <vt:lpstr>Step 4: on Windows only  Download « WinUtils »</vt:lpstr>
      <vt:lpstr>Step 4… Copy winutils.exe, hadoop.dll to you Spark  \bin\</vt:lpstr>
      <vt:lpstr>Check Copied 2 Files in  spark…. \bin</vt:lpstr>
      <vt:lpstr>Step 5-a/ … optionnal … ( … for more possible customization on Hadoop configuration files )</vt:lpstr>
      <vt:lpstr>Step 5-b/ … optionnal …  Download user-defined Hadoop</vt:lpstr>
      <vt:lpstr>Step 6 : Configure Environment Variables</vt:lpstr>
      <vt:lpstr>Step 6: set JAVA_HOME , PATH,  SPARK_HOME, SPARK_SCALA_VERSION HADOOP_HOME</vt:lpstr>
      <vt:lpstr>Step 6… optionnal …  If using explicit user-defined Hadoop … also need spark-env.{sh|cmd}  SPARK_DIST_CLASSPATH=$( hadoop classpath )</vt:lpstr>
      <vt:lpstr>Step 6… optionnal … if using explicit HADOOP_HOME (recommended for fine-grained configuration / versions)</vt:lpstr>
      <vt:lpstr>Step 6 … Error if forgetting SPARK_DIST_CLASSPATH</vt:lpstr>
      <vt:lpstr>Step 7: Sanity Checks …</vt:lpstr>
      <vt:lpstr>Sanity Check: Java</vt:lpstr>
      <vt:lpstr>Sanity check: WinUtils</vt:lpstr>
      <vt:lpstr>Sanity Check « spark-shell --version »</vt:lpstr>
      <vt:lpstr>Spark and custom user-defined Hadoop? .. More difficult error when using JDK8 … but ok when JDK17 ?!</vt:lpstr>
      <vt:lpstr>Optionnal when using custom Hadoop Sanity check HADOOP_HOME + PATH</vt:lpstr>
      <vt:lpstr>hdfs dfs –ls …</vt:lpstr>
      <vt:lpstr>Spark-shell   … print(« Hello World »)</vt:lpstr>
      <vt:lpstr>Objectives</vt:lpstr>
      <vt:lpstr>10 mn Pause</vt:lpstr>
      <vt:lpstr>Discover Spark-shell type &lt;enter&gt; &lt;enter&gt; &lt;enter&gt; …</vt:lpstr>
      <vt:lpstr>REPL = Read – Eval – Print - Loop</vt:lpstr>
      <vt:lpstr>Not only spark-shell… pyspark =&gt; need python exe sparkR =&gt; need ‘R’ exe spark-sql =&gt; need connect to Hive MetaStore Server</vt:lpstr>
      <vt:lpstr>Discover built-ins commands, :help</vt:lpstr>
      <vt:lpstr>Discover History</vt:lpstr>
      <vt:lpstr>Interactive Line Edit Jline  ( ~GNU readline)</vt:lpstr>
      <vt:lpstr>Discover History  (stop + relaunch spark-shell)</vt:lpstr>
      <vt:lpstr>Exercise using « :save », « :load »</vt:lpstr>
      <vt:lpstr>Exercise using « :replay », « :reset »</vt:lpstr>
      <vt:lpstr>Discover Multi-Line edit support</vt:lpstr>
      <vt:lpstr>Using :paste   …   Control+D</vt:lpstr>
      <vt:lpstr>Using Multiple line String (example: SQL)   triple quotes</vt:lpstr>
      <vt:lpstr>Spark-shell is a « REPL » for Spark in « scala »</vt:lpstr>
      <vt:lpstr>« Scala » .. ~  a super set of « Java » Scala runs on the JVM</vt:lpstr>
      <vt:lpstr>https://docs.scala-lang.org/cheatsheets/</vt:lpstr>
      <vt:lpstr>Objectives</vt:lpstr>
      <vt:lpstr>Introduction to Exercises 1,2,3,4,5 … The goal is to create a spark DataSet.. </vt:lpstr>
      <vt:lpstr>Exercise 1 : create a List of 3 Tuples</vt:lpstr>
      <vt:lpstr>Hint Exercise 1</vt:lpstr>
      <vt:lpstr>Answer Exercise 1</vt:lpstr>
      <vt:lpstr>Exercise 2: same, but create an empty List,  and successively add 3 rows … the (non idiomatic) Java way</vt:lpstr>
      <vt:lpstr>Hint exercise 2</vt:lpstr>
      <vt:lpstr>Answer Exercise 2 … the (non-idiomatic) Java Way..</vt:lpstr>
      <vt:lpstr>Exercise 3 .. Same using « functional » code style: transform the sequence (1, 2 … 10000) into Tuples  using « map » lambda function</vt:lpstr>
      <vt:lpstr>Hint Exercise 3</vt:lpstr>
      <vt:lpstr>Answer Exercise 3</vt:lpstr>
      <vt:lpstr>Exercise 4: display result from previous exercise  4a / display length of result 4b/ display row 0 tuple 4c/ display row 0, individual fields from tuple</vt:lpstr>
      <vt:lpstr>Answer Exercise 4</vt:lpstr>
      <vt:lpstr>Exercise 5:  create a spark DataSet of 100_000 rows each row containing  a Tuple of  int : i boolean : true  if i is even string: « hello ${i} »</vt:lpstr>
      <vt:lpstr>Hint Exercise 5</vt:lpstr>
      <vt:lpstr>Answer Exercise 5</vt:lpstr>
      <vt:lpstr>Exercise 6: Display result DataSet of ex. 5 </vt:lpstr>
      <vt:lpstr>Hint Exercise 6</vt:lpstr>
      <vt:lpstr>Answer Exercise 6</vt:lpstr>
      <vt:lpstr>Exercise 7: Rename columns</vt:lpstr>
      <vt:lpstr>Hint Exercise 7</vt:lpstr>
      <vt:lpstr>Answer Exercise 7</vt:lpstr>
      <vt:lpstr>Exercise 8</vt:lpstr>
      <vt:lpstr>Hint Exercise 8</vt:lpstr>
      <vt:lpstr>Answer Exercise 8</vt:lpstr>
      <vt:lpstr>Exercise 8</vt:lpstr>
      <vt:lpstr>Hint Exercise 8</vt:lpstr>
      <vt:lpstr>Answer Exercise 8</vt:lpstr>
      <vt:lpstr>Alternative Answer Exercise 8</vt:lpstr>
      <vt:lpstr>Exercise 9</vt:lpstr>
      <vt:lpstr>Answer Exercise 9</vt:lpstr>
      <vt:lpstr>Exercise 10</vt:lpstr>
      <vt:lpstr>Hint Exercise 10</vt:lpstr>
      <vt:lpstr>Answer Exercise 10</vt:lpstr>
      <vt:lpstr>Exercise 11 : same as exercise 1 (on Tuple),  but using your own custom « case-class »</vt:lpstr>
      <vt:lpstr>Answer Exercise 11</vt:lpstr>
      <vt:lpstr>Exercise 12 : Same as Exercise 5,6,7,8,9 .. Using CaseClass</vt:lpstr>
      <vt:lpstr>Answer Exercise 12</vt:lpstr>
      <vt:lpstr>Exercise 13 : convert to DataFrame  (Dataframe = Dataset&lt;Row&gt;)</vt:lpstr>
      <vt:lpstr>Answer Exercise 13</vt:lpstr>
      <vt:lpstr>Exercise 14 : Question</vt:lpstr>
      <vt:lpstr>Answer Exercise 14</vt:lpstr>
      <vt:lpstr>Exercise 15: question</vt:lpstr>
      <vt:lpstr>Answer Exercise 15</vt:lpstr>
      <vt:lpstr>Exercise 16 : MindMap</vt:lpstr>
      <vt:lpstr>Hint Exercise 16</vt:lpstr>
      <vt:lpstr>Objectives</vt:lpstr>
      <vt:lpstr>Take-Away   What You learned ?</vt:lpstr>
      <vt:lpstr>Mind Map</vt:lpstr>
      <vt:lpstr>Questions 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Spark  TD1</dc:title>
  <dc:creator>arnaud.nauwynck@gmail.com</dc:creator>
  <cp:lastModifiedBy>NAUWYNCK Arnaud</cp:lastModifiedBy>
  <cp:revision>55</cp:revision>
  <dcterms:created xsi:type="dcterms:W3CDTF">2022-09-26T11:21:05Z</dcterms:created>
  <dcterms:modified xsi:type="dcterms:W3CDTF">2023-09-06T20:23:15Z</dcterms:modified>
</cp:coreProperties>
</file>